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notesSlides/notesSlide10.xml" ContentType="application/vnd.openxmlformats-officedocument.presentationml.notesSlide+xml"/>
  <Override PartName="/ppt/tags/tag60.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ppt/notesSlides/notesSlide13.xml" ContentType="application/vnd.openxmlformats-officedocument.presentationml.notesSlide+xml"/>
  <Override PartName="/ppt/tags/tag63.xml" ContentType="application/vnd.openxmlformats-officedocument.presentationml.tags+xml"/>
  <Override PartName="/ppt/notesSlides/notesSlide14.xml" ContentType="application/vnd.openxmlformats-officedocument.presentationml.notesSlide+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notesSlides/notesSlide16.xml" ContentType="application/vnd.openxmlformats-officedocument.presentationml.notesSlide+xml"/>
  <Override PartName="/ppt/tags/tag66.xml" ContentType="application/vnd.openxmlformats-officedocument.presentationml.tags+xml"/>
  <Override PartName="/ppt/notesSlides/notesSlide17.xml" ContentType="application/vnd.openxmlformats-officedocument.presentationml.notesSlide+xml"/>
  <Override PartName="/ppt/tags/tag67.xml" ContentType="application/vnd.openxmlformats-officedocument.presentationml.tags+xml"/>
  <Override PartName="/ppt/notesSlides/notesSlide18.xml" ContentType="application/vnd.openxmlformats-officedocument.presentationml.notesSlide+xml"/>
  <Override PartName="/ppt/tags/tag68.xml" ContentType="application/vnd.openxmlformats-officedocument.presentationml.tags+xml"/>
  <Override PartName="/ppt/notesSlides/notesSlide19.xml" ContentType="application/vnd.openxmlformats-officedocument.presentationml.notesSlide+xml"/>
  <Override PartName="/ppt/tags/tag69.xml" ContentType="application/vnd.openxmlformats-officedocument.presentationml.tags+xml"/>
  <Override PartName="/ppt/notesSlides/notesSlide20.xml" ContentType="application/vnd.openxmlformats-officedocument.presentationml.notesSlide+xml"/>
  <Override PartName="/ppt/tags/tag70.xml" ContentType="application/vnd.openxmlformats-officedocument.presentationml.tags+xml"/>
  <Override PartName="/ppt/notesSlides/notesSlide21.xml" ContentType="application/vnd.openxmlformats-officedocument.presentationml.notesSlide+xml"/>
  <Override PartName="/ppt/tags/tag71.xml" ContentType="application/vnd.openxmlformats-officedocument.presentationml.tags+xml"/>
  <Override PartName="/ppt/notesSlides/notesSlide22.xml" ContentType="application/vnd.openxmlformats-officedocument.presentationml.notesSlide+xml"/>
  <Override PartName="/ppt/tags/tag72.xml" ContentType="application/vnd.openxmlformats-officedocument.presentationml.tags+xml"/>
  <Override PartName="/ppt/notesSlides/notesSlide23.xml" ContentType="application/vnd.openxmlformats-officedocument.presentationml.notesSlide+xml"/>
  <Override PartName="/ppt/tags/tag73.xml" ContentType="application/vnd.openxmlformats-officedocument.presentationml.tags+xml"/>
  <Override PartName="/ppt/notesSlides/notesSlide24.xml" ContentType="application/vnd.openxmlformats-officedocument.presentationml.notesSlide+xml"/>
  <Override PartName="/ppt/tags/tag74.xml" ContentType="application/vnd.openxmlformats-officedocument.presentationml.tags+xml"/>
  <Override PartName="/ppt/notesSlides/notesSlide25.xml" ContentType="application/vnd.openxmlformats-officedocument.presentationml.notesSlide+xml"/>
  <Override PartName="/ppt/tags/tag75.xml" ContentType="application/vnd.openxmlformats-officedocument.presentationml.tags+xml"/>
  <Override PartName="/ppt/notesSlides/notesSlide26.xml" ContentType="application/vnd.openxmlformats-officedocument.presentationml.notesSlide+xml"/>
  <Override PartName="/ppt/tags/tag76.xml" ContentType="application/vnd.openxmlformats-officedocument.presentationml.tags+xml"/>
  <Override PartName="/ppt/notesSlides/notesSlide27.xml" ContentType="application/vnd.openxmlformats-officedocument.presentationml.notesSlide+xml"/>
  <Override PartName="/ppt/tags/tag77.xml" ContentType="application/vnd.openxmlformats-officedocument.presentationml.tags+xml"/>
  <Override PartName="/ppt/notesSlides/notesSlide28.xml" ContentType="application/vnd.openxmlformats-officedocument.presentationml.notesSlide+xml"/>
  <Override PartName="/ppt/tags/tag78.xml" ContentType="application/vnd.openxmlformats-officedocument.presentationml.tags+xml"/>
  <Override PartName="/ppt/notesSlides/notesSlide29.xml" ContentType="application/vnd.openxmlformats-officedocument.presentationml.notesSlide+xml"/>
  <Override PartName="/ppt/tags/tag79.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3" r:id="rId2"/>
  </p:sldMasterIdLst>
  <p:notesMasterIdLst>
    <p:notesMasterId r:id="rId33"/>
  </p:notesMasterIdLst>
  <p:handoutMasterIdLst>
    <p:handoutMasterId r:id="rId34"/>
  </p:handoutMasterIdLst>
  <p:sldIdLst>
    <p:sldId id="886" r:id="rId3"/>
    <p:sldId id="317" r:id="rId4"/>
    <p:sldId id="348" r:id="rId5"/>
    <p:sldId id="349" r:id="rId6"/>
    <p:sldId id="642" r:id="rId7"/>
    <p:sldId id="915" r:id="rId8"/>
    <p:sldId id="914" r:id="rId9"/>
    <p:sldId id="885" r:id="rId10"/>
    <p:sldId id="624" r:id="rId11"/>
    <p:sldId id="917" r:id="rId12"/>
    <p:sldId id="918" r:id="rId13"/>
    <p:sldId id="884" r:id="rId14"/>
    <p:sldId id="345" r:id="rId15"/>
    <p:sldId id="622" r:id="rId16"/>
    <p:sldId id="371" r:id="rId17"/>
    <p:sldId id="919" r:id="rId18"/>
    <p:sldId id="920" r:id="rId19"/>
    <p:sldId id="358" r:id="rId20"/>
    <p:sldId id="359" r:id="rId21"/>
    <p:sldId id="921" r:id="rId22"/>
    <p:sldId id="922" r:id="rId23"/>
    <p:sldId id="646" r:id="rId24"/>
    <p:sldId id="647" r:id="rId25"/>
    <p:sldId id="648" r:id="rId26"/>
    <p:sldId id="649" r:id="rId27"/>
    <p:sldId id="623" r:id="rId28"/>
    <p:sldId id="883" r:id="rId29"/>
    <p:sldId id="368" r:id="rId30"/>
    <p:sldId id="888" r:id="rId31"/>
    <p:sldId id="363" r:id="rId32"/>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78C0919-EC10-499B-B967-56D588743C54}">
          <p14:sldIdLst>
            <p14:sldId id="886"/>
            <p14:sldId id="317"/>
          </p14:sldIdLst>
        </p14:section>
        <p14:section name="Section 3" id="{5474F3BE-4FBC-4268-832F-6A76049428EE}">
          <p14:sldIdLst>
            <p14:sldId id="348"/>
            <p14:sldId id="349"/>
            <p14:sldId id="642"/>
            <p14:sldId id="915"/>
            <p14:sldId id="914"/>
            <p14:sldId id="885"/>
            <p14:sldId id="624"/>
            <p14:sldId id="917"/>
            <p14:sldId id="918"/>
            <p14:sldId id="884"/>
            <p14:sldId id="345"/>
            <p14:sldId id="622"/>
          </p14:sldIdLst>
        </p14:section>
        <p14:section name="Section 4" id="{D17533C1-724D-4703-8089-02B36B95017C}">
          <p14:sldIdLst>
            <p14:sldId id="371"/>
            <p14:sldId id="919"/>
            <p14:sldId id="920"/>
            <p14:sldId id="358"/>
            <p14:sldId id="359"/>
            <p14:sldId id="921"/>
            <p14:sldId id="922"/>
            <p14:sldId id="646"/>
            <p14:sldId id="647"/>
            <p14:sldId id="648"/>
            <p14:sldId id="649"/>
            <p14:sldId id="623"/>
          </p14:sldIdLst>
        </p14:section>
        <p14:section name="Wrap Up" id="{9FBCFEC2-64EB-4503-B960-F6DE5A1A742E}">
          <p14:sldIdLst>
            <p14:sldId id="883"/>
            <p14:sldId id="368"/>
            <p14:sldId id="888"/>
            <p14:sldId id="3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is, Melissa" initials="HM" lastIdx="16" clrIdx="0">
    <p:extLst>
      <p:ext uri="{19B8F6BF-5375-455C-9EA6-DF929625EA0E}">
        <p15:presenceInfo xmlns:p15="http://schemas.microsoft.com/office/powerpoint/2012/main" userId="S-1-5-21-1407069837-2091007605-538272213-25781389" providerId="AD"/>
      </p:ext>
    </p:extLst>
  </p:cmAuthor>
  <p:cmAuthor id="2" name="Yoshii, June" initials="YJ" lastIdx="45" clrIdx="1">
    <p:extLst>
      <p:ext uri="{19B8F6BF-5375-455C-9EA6-DF929625EA0E}">
        <p15:presenceInfo xmlns:p15="http://schemas.microsoft.com/office/powerpoint/2012/main" userId="S-1-5-21-1407069837-2091007605-538272213-30032476" providerId="AD"/>
      </p:ext>
    </p:extLst>
  </p:cmAuthor>
  <p:cmAuthor id="3" name="David Mohr" initials="DM" lastIdx="8" clrIdx="2">
    <p:extLst>
      <p:ext uri="{19B8F6BF-5375-455C-9EA6-DF929625EA0E}">
        <p15:presenceInfo xmlns:p15="http://schemas.microsoft.com/office/powerpoint/2012/main" userId="David Mohr" providerId="None"/>
      </p:ext>
    </p:extLst>
  </p:cmAuthor>
  <p:cmAuthor id="4" name="Charrette, Jen" initials="CJ" lastIdx="7" clrIdx="3">
    <p:extLst>
      <p:ext uri="{19B8F6BF-5375-455C-9EA6-DF929625EA0E}">
        <p15:presenceInfo xmlns:p15="http://schemas.microsoft.com/office/powerpoint/2012/main" userId="Charrette, Jen" providerId="None"/>
      </p:ext>
    </p:extLst>
  </p:cmAuthor>
  <p:cmAuthor id="5" name="Microsoft Office User" initials="MOU" lastIdx="12" clrIdx="4">
    <p:extLst>
      <p:ext uri="{19B8F6BF-5375-455C-9EA6-DF929625EA0E}">
        <p15:presenceInfo xmlns:p15="http://schemas.microsoft.com/office/powerpoint/2012/main" userId="Microsoft Office User" providerId="None"/>
      </p:ext>
    </p:extLst>
  </p:cmAuthor>
  <p:cmAuthor id="6" name="Carol Reece" initials="CR" lastIdx="11" clrIdx="5">
    <p:extLst>
      <p:ext uri="{19B8F6BF-5375-455C-9EA6-DF929625EA0E}">
        <p15:presenceInfo xmlns:p15="http://schemas.microsoft.com/office/powerpoint/2012/main" userId="a67ae08b3f860e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1D0033"/>
    <a:srgbClr val="C4C4C5"/>
    <a:srgbClr val="E3740E"/>
    <a:srgbClr val="2D75E7"/>
    <a:srgbClr val="16966D"/>
    <a:srgbClr val="4E24A7"/>
    <a:srgbClr val="E817E4"/>
    <a:srgbClr val="FE5496"/>
    <a:srgbClr val="B3E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72" autoAdjust="0"/>
    <p:restoredTop sz="92101" autoAdjust="0"/>
  </p:normalViewPr>
  <p:slideViewPr>
    <p:cSldViewPr snapToGrid="0" snapToObjects="1" showGuides="1">
      <p:cViewPr varScale="1">
        <p:scale>
          <a:sx n="68" d="100"/>
          <a:sy n="68" d="100"/>
        </p:scale>
        <p:origin x="330" y="7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2/7/2023</a:t>
            </a:fld>
            <a:endParaRPr lang="en-US" dirty="0"/>
          </a:p>
        </p:txBody>
      </p:sp>
      <p:sp>
        <p:nvSpPr>
          <p:cNvPr id="4" name="Footer Placeholder 3">
            <a:extLst>
              <a:ext uri="{FF2B5EF4-FFF2-40B4-BE49-F238E27FC236}">
                <a16:creationId xmlns=""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ws.amazon.com/tool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8503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32490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smtClean="0"/>
              <a:t>Similarly, there are a variety of services for you to choose from in the other categories, and the number of offerings keeps growing.</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78121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Tree>
    <p:extLst>
      <p:ext uri="{BB962C8B-B14F-4D97-AF65-F5344CB8AC3E}">
        <p14:creationId xmlns:p14="http://schemas.microsoft.com/office/powerpoint/2010/main" val="2783091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3" y="4415791"/>
            <a:ext cx="5471158" cy="3648271"/>
          </a:xfrm>
        </p:spPr>
        <p:txBody>
          <a:bodyPr/>
          <a:lstStyle/>
          <a:p>
            <a:pPr marL="0" indent="0">
              <a:buFont typeface="+mj-lt"/>
              <a:buNone/>
            </a:pPr>
            <a:r>
              <a:rPr lang="en-US" sz="1100" baseline="0" dirty="0" smtClean="0"/>
              <a:t>All </a:t>
            </a:r>
            <a:r>
              <a:rPr lang="en-US" sz="1100" baseline="0" dirty="0"/>
              <a:t>three options are built on a common REST-like API that serves as the foundation of AWS. </a:t>
            </a:r>
          </a:p>
          <a:p>
            <a:pPr marL="0" indent="0">
              <a:buFont typeface="+mj-lt"/>
              <a:buNone/>
            </a:pPr>
            <a:endParaRPr lang="en-US" sz="1100" baseline="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100" baseline="0" dirty="0"/>
              <a:t>To learn more about tools you can use to develop and manage applications on AWS, see </a:t>
            </a:r>
            <a:r>
              <a:rPr lang="en-US" sz="1100" dirty="0">
                <a:ea typeface="Amazon Ember Light" panose="020B0403020204020204" pitchFamily="34" charset="0"/>
                <a:cs typeface="Amazon Ember Light" panose="020B0403020204020204" pitchFamily="34" charset="0"/>
                <a:hlinkClick r:id="rId3"/>
              </a:rPr>
              <a:t>Tools to Build on AWS</a:t>
            </a:r>
            <a:r>
              <a:rPr lang="en-US" sz="1100" baseline="0" dirty="0"/>
              <a:t>.</a:t>
            </a:r>
          </a:p>
          <a:p>
            <a:endParaRPr lang="en-US" sz="1100" baseline="0" dirty="0"/>
          </a:p>
        </p:txBody>
      </p:sp>
    </p:spTree>
    <p:extLst>
      <p:ext uri="{BB962C8B-B14F-4D97-AF65-F5344CB8AC3E}">
        <p14:creationId xmlns:p14="http://schemas.microsoft.com/office/powerpoint/2010/main" val="2488163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3030200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Tree>
    <p:extLst>
      <p:ext uri="{BB962C8B-B14F-4D97-AF65-F5344CB8AC3E}">
        <p14:creationId xmlns:p14="http://schemas.microsoft.com/office/powerpoint/2010/main" val="18268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07940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33709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61622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050" b="0" i="0" u="none" strike="noStrike" kern="1200" baseline="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69904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u="none" dirty="0"/>
          </a:p>
        </p:txBody>
      </p:sp>
    </p:spTree>
    <p:extLst>
      <p:ext uri="{BB962C8B-B14F-4D97-AF65-F5344CB8AC3E}">
        <p14:creationId xmlns:p14="http://schemas.microsoft.com/office/powerpoint/2010/main" val="2154253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Stakeholders from the Business perspective (for example, business managers, finance managers, budget owners, and strategy stakeholders) can use the AWS CAF to create a strong business case for cloud adoption and prioritize cloud adoption initiatives. Stakeholders should ensure that an organization’s business strategies and goals align with its IT strategies and goals.</a:t>
            </a:r>
          </a:p>
        </p:txBody>
      </p:sp>
      <p:sp>
        <p:nvSpPr>
          <p:cNvPr id="5" name="Slide Image Placeholder 4">
            <a:extLst>
              <a:ext uri="{FF2B5EF4-FFF2-40B4-BE49-F238E27FC236}">
                <a16:creationId xmlns="" xmlns:a16="http://schemas.microsoft.com/office/drawing/2014/main" id="{38D221D9-F0C9-8752-1A5F-1B6E039E9765}"/>
              </a:ext>
            </a:extLst>
          </p:cNvPr>
          <p:cNvSpPr>
            <a:spLocks noGrp="1" noRot="1" noChangeAspect="1"/>
          </p:cNvSpPr>
          <p:nvPr>
            <p:ph type="sldImg"/>
          </p:nvPr>
        </p:nvSpPr>
        <p:spPr/>
      </p:sp>
    </p:spTree>
    <p:extLst>
      <p:ext uri="{BB962C8B-B14F-4D97-AF65-F5344CB8AC3E}">
        <p14:creationId xmlns:p14="http://schemas.microsoft.com/office/powerpoint/2010/main" val="615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People perspective (for example, human resources, staffing, and people managers) can use the AWS CAF to evaluate organizational structures and roles, new skill and process requirements, and identify gaps. Performing an analysis of needs and gaps can help prioritize training, staffing, and organizational changes to build an agile organization.</a:t>
            </a:r>
          </a:p>
        </p:txBody>
      </p:sp>
      <p:sp>
        <p:nvSpPr>
          <p:cNvPr id="5" name="Slide Image Placeholder 4">
            <a:extLst>
              <a:ext uri="{FF2B5EF4-FFF2-40B4-BE49-F238E27FC236}">
                <a16:creationId xmlns:a16="http://schemas.microsoft.com/office/drawing/2014/main" xmlns="" id="{181D2CC3-7D76-443B-BF6D-D7653B08E6D9}"/>
              </a:ext>
            </a:extLst>
          </p:cNvPr>
          <p:cNvSpPr>
            <a:spLocks noGrp="1" noRot="1" noChangeAspect="1"/>
          </p:cNvSpPr>
          <p:nvPr>
            <p:ph type="sldImg"/>
          </p:nvPr>
        </p:nvSpPr>
        <p:spPr/>
      </p:sp>
    </p:spTree>
    <p:extLst>
      <p:ext uri="{BB962C8B-B14F-4D97-AF65-F5344CB8AC3E}">
        <p14:creationId xmlns:p14="http://schemas.microsoft.com/office/powerpoint/2010/main" val="110846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Governance perspective (</a:t>
            </a:r>
            <a:r>
              <a:rPr lang="en-US" sz="1100" u="none" dirty="0"/>
              <a:t>for example, the </a:t>
            </a:r>
            <a:r>
              <a:rPr lang="en-US" sz="1100" dirty="0"/>
              <a:t>Chief Information Officer or CIO, program managers, enterprise architects, business analysts, and portfolio managers) can use the AWS CAF to focus on the skills and processes that are needed to align IT strategy and goals with business strategy and goals. This focus helps the organization maximize the business value of its IT investment and minimize the business risks.</a:t>
            </a:r>
          </a:p>
        </p:txBody>
      </p:sp>
    </p:spTree>
    <p:extLst>
      <p:ext uri="{BB962C8B-B14F-4D97-AF65-F5344CB8AC3E}">
        <p14:creationId xmlns:p14="http://schemas.microsoft.com/office/powerpoint/2010/main" val="2039167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Platform perspective (</a:t>
            </a:r>
            <a:r>
              <a:rPr lang="en-US" sz="1100" u="none" dirty="0"/>
              <a:t>for example, </a:t>
            </a:r>
            <a:r>
              <a:rPr lang="en-US" sz="1100" dirty="0"/>
              <a:t>Chief Technology Officer or CTO, IT managers, and solutions architects) use a variety of architectural dimensions and models to understand and communicate the nature of IT systems and their relationships. They </a:t>
            </a:r>
            <a:r>
              <a:rPr lang="en-US" sz="1100" dirty="0">
                <a:solidFill>
                  <a:schemeClr val="tx1"/>
                </a:solidFill>
              </a:rPr>
              <a:t>must be able to describe the architecture of the target state environment in detail. The AWS CAF includes principles and patterns for implementing new solutions on the cloud, and for migrating on-premises workloads to the cloud.</a:t>
            </a:r>
            <a:endParaRPr lang="en-US" sz="1100" dirty="0"/>
          </a:p>
        </p:txBody>
      </p:sp>
    </p:spTree>
    <p:extLst>
      <p:ext uri="{BB962C8B-B14F-4D97-AF65-F5344CB8AC3E}">
        <p14:creationId xmlns:p14="http://schemas.microsoft.com/office/powerpoint/2010/main" val="1061079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Security perspective (</a:t>
            </a:r>
            <a:r>
              <a:rPr lang="en-US" sz="1100" u="none" dirty="0"/>
              <a:t>for example, </a:t>
            </a:r>
            <a:r>
              <a:rPr lang="en-US" sz="1100" dirty="0"/>
              <a:t>Chief Information Security Officer or CISO, IT security managers, and IT security analysts) must ensure that the organization meets security objectives for visibility, auditability, control, and agility. Security perspective stakeholders can use the AWS CAF to structure the selection and implementation of security controls that meet the organization’s needs.</a:t>
            </a:r>
          </a:p>
        </p:txBody>
      </p:sp>
    </p:spTree>
    <p:extLst>
      <p:ext uri="{BB962C8B-B14F-4D97-AF65-F5344CB8AC3E}">
        <p14:creationId xmlns:p14="http://schemas.microsoft.com/office/powerpoint/2010/main" val="4253051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Operations perspective (</a:t>
            </a:r>
            <a:r>
              <a:rPr lang="en-US" sz="1100" u="none" dirty="0"/>
              <a:t>for example, </a:t>
            </a:r>
            <a:r>
              <a:rPr lang="en-US" sz="1100" dirty="0"/>
              <a:t>IT operations managers and IT support managers) define how day-to-day, quarter-to-quarter, and year-to-year business </a:t>
            </a:r>
            <a:r>
              <a:rPr lang="en-US" sz="1100" u="none" dirty="0"/>
              <a:t>is</a:t>
            </a:r>
            <a:r>
              <a:rPr lang="en-US" sz="1100" dirty="0"/>
              <a:t> conducted. Stakeholders</a:t>
            </a:r>
            <a:r>
              <a:rPr lang="en-US" sz="1100" baseline="0" dirty="0"/>
              <a:t> from the </a:t>
            </a:r>
            <a:r>
              <a:rPr lang="en-US" sz="1100" dirty="0"/>
              <a:t>Operations perspective align with and support the operations of the business. The AWS CAF helps these stakeholders define current operating procedures.</a:t>
            </a:r>
            <a:r>
              <a:rPr lang="en-US" sz="1100" baseline="0" dirty="0"/>
              <a:t> It also helps them </a:t>
            </a:r>
            <a:r>
              <a:rPr lang="en-US" sz="1100" dirty="0"/>
              <a:t>identify the process changes and training that are needed to implement successful cloud adoption.</a:t>
            </a:r>
          </a:p>
        </p:txBody>
      </p:sp>
    </p:spTree>
    <p:extLst>
      <p:ext uri="{BB962C8B-B14F-4D97-AF65-F5344CB8AC3E}">
        <p14:creationId xmlns:p14="http://schemas.microsoft.com/office/powerpoint/2010/main" val="3413980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3949726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Tree>
    <p:extLst>
      <p:ext uri="{BB962C8B-B14F-4D97-AF65-F5344CB8AC3E}">
        <p14:creationId xmlns:p14="http://schemas.microsoft.com/office/powerpoint/2010/main" val="223540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Tree>
    <p:extLst>
      <p:ext uri="{BB962C8B-B14F-4D97-AF65-F5344CB8AC3E}">
        <p14:creationId xmlns:p14="http://schemas.microsoft.com/office/powerpoint/2010/main" val="2100801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5F4E0F19-D97F-148B-8FAA-A2BD5DADC37B}"/>
              </a:ext>
            </a:extLst>
          </p:cNvPr>
          <p:cNvSpPr>
            <a:spLocks noGrp="1" noRot="1" noChangeAspect="1"/>
          </p:cNvSpPr>
          <p:nvPr>
            <p:ph type="sldImg"/>
          </p:nvPr>
        </p:nvSpPr>
        <p:spPr/>
      </p:sp>
    </p:spTree>
    <p:extLst>
      <p:ext uri="{BB962C8B-B14F-4D97-AF65-F5344CB8AC3E}">
        <p14:creationId xmlns:p14="http://schemas.microsoft.com/office/powerpoint/2010/main" val="30644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26112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680167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050" baseline="0" dirty="0"/>
          </a:p>
        </p:txBody>
      </p:sp>
    </p:spTree>
    <p:extLst>
      <p:ext uri="{BB962C8B-B14F-4D97-AF65-F5344CB8AC3E}">
        <p14:creationId xmlns:p14="http://schemas.microsoft.com/office/powerpoint/2010/main" val="2565663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8424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33420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12913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services fall under different categories, and each category contains one or more services. You can select the services that you want from these different categories to build your solutions.</a:t>
            </a:r>
          </a:p>
        </p:txBody>
      </p:sp>
    </p:spTree>
    <p:extLst>
      <p:ext uri="{BB962C8B-B14F-4D97-AF65-F5344CB8AC3E}">
        <p14:creationId xmlns:p14="http://schemas.microsoft.com/office/powerpoint/2010/main" val="1276178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15987"/>
          </a:xfrm>
        </p:spPr>
        <p:txBody>
          <a:bodyPr/>
          <a:lstStyle/>
          <a:p>
            <a:endParaRPr lang="en-US" sz="1100" dirty="0"/>
          </a:p>
        </p:txBody>
      </p:sp>
    </p:spTree>
    <p:extLst>
      <p:ext uri="{BB962C8B-B14F-4D97-AF65-F5344CB8AC3E}">
        <p14:creationId xmlns:p14="http://schemas.microsoft.com/office/powerpoint/2010/main" val="3598022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8.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5.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5.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50.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 xmlns:a16="http://schemas.microsoft.com/office/drawing/2014/main" id="{BE8EE179-7D32-EC44-9957-395A214B62C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FD64CDEF-A244-5649-B243-5BDF609659DF}"/>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49C5B5F-9EDC-CD4D-BA0B-49411FD11BBC}"/>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 xmlns:a16="http://schemas.microsoft.com/office/drawing/2014/main" id="{075ED423-869B-CA42-83F6-A40BF01C3EB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49A7927A-C274-E848-B9FC-75CF0763AED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 xmlns:a16="http://schemas.microsoft.com/office/drawing/2014/main" id="{FBF3F200-BB4F-664F-876E-B587463197E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 xmlns:a16="http://schemas.microsoft.com/office/drawing/2014/main" id="{C99A9892-B85D-B746-B8F0-8DD0CF1EABE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 xmlns:a16="http://schemas.microsoft.com/office/drawing/2014/main" id="{F7CCF82A-4490-0644-8968-C198DF5F3F30}"/>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8DBCFF47-80C8-FA4F-9A18-B92FA7DC4DF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 xmlns:a16="http://schemas.microsoft.com/office/drawing/2014/main" id="{BE6AEB20-C247-9049-A91B-EA79979980DA}"/>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 uri="{C183D7F6-B498-43B3-948B-1728B52AA6E4}">
                <adec:decorative xmlns=""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 xmlns:a16="http://schemas.microsoft.com/office/drawing/2014/main" id="{1FCA25A4-C80D-FC44-8153-D8376A9E41FE}"/>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19" name="Text Placeholder 3">
            <a:extLst>
              <a:ext uri="{FF2B5EF4-FFF2-40B4-BE49-F238E27FC236}">
                <a16:creationId xmlns=""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0" name="Text Placeholder 3">
            <a:extLst>
              <a:ext uri="{FF2B5EF4-FFF2-40B4-BE49-F238E27FC236}">
                <a16:creationId xmlns=""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27" name="Text Placeholder 3">
            <a:extLst>
              <a:ext uri="{FF2B5EF4-FFF2-40B4-BE49-F238E27FC236}">
                <a16:creationId xmlns=""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 xmlns:a16="http://schemas.microsoft.com/office/drawing/2014/main" id="{7F32C9FB-A505-8F4E-99FC-1B161C930668}"/>
              </a:ext>
              <a:ext uri="{C183D7F6-B498-43B3-948B-1728B52AA6E4}">
                <adec:decorative xmlns=""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 xmlns:a16="http://schemas.microsoft.com/office/drawing/2014/main" id="{91A5F71C-941B-424B-B0F4-B91497513EB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34881155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465128775"/>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093330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001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274579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65209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6311315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444067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 xmlns:a16="http://schemas.microsoft.com/office/drawing/2014/main" id="{6552EEA6-13B7-F947-9C14-50FE8967965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503D402F-215B-FB47-825A-3E2774C59C1B}"/>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471436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 xmlns:a16="http://schemas.microsoft.com/office/drawing/2014/main" id="{99B9B80A-7CBE-8F4D-B2B0-66F7C285B4D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 xmlns:a16="http://schemas.microsoft.com/office/drawing/2014/main" id="{2D28D2B2-887B-C449-B54F-A6016CBDBCB1}"/>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240164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 xmlns:a16="http://schemas.microsoft.com/office/drawing/2014/main" id="{BE8EE179-7D32-EC44-9957-395A214B62C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FD64CDEF-A244-5649-B243-5BDF609659DF}"/>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946840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49C5B5F-9EDC-CD4D-BA0B-49411FD11BBC}"/>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110472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 xmlns:a16="http://schemas.microsoft.com/office/drawing/2014/main" id="{075ED423-869B-CA42-83F6-A40BF01C3EB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49A7927A-C274-E848-B9FC-75CF0763AED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863558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 xmlns:a16="http://schemas.microsoft.com/office/drawing/2014/main" id="{FBF3F200-BB4F-664F-876E-B587463197E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 xmlns:a16="http://schemas.microsoft.com/office/drawing/2014/main" id="{C99A9892-B85D-B746-B8F0-8DD0CF1EABE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173395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 xmlns:a16="http://schemas.microsoft.com/office/drawing/2014/main" id="{F7CCF82A-4490-0644-8968-C198DF5F3F30}"/>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5027910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230005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FE4A4D56-E7FB-BE4E-A7A1-0A8FD181905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0388658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 xmlns:a16="http://schemas.microsoft.com/office/drawing/2014/main" id="{8DBCFF47-80C8-FA4F-9A18-B92FA7DC4DF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3869619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 xmlns:a16="http://schemas.microsoft.com/office/drawing/2014/main" id="{BE6AEB20-C247-9049-A91B-EA79979980DA}"/>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25041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 uri="{C183D7F6-B498-43B3-948B-1728B52AA6E4}">
                <adec:decorative xmlns=""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 xmlns:a16="http://schemas.microsoft.com/office/drawing/2014/main" id="{1FCA25A4-C80D-FC44-8153-D8376A9E41FE}"/>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7835864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2936257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37034784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 xmlns:a16="http://schemas.microsoft.com/office/drawing/2014/main" id="{D654C84E-7AFF-4E43-BC29-5AF15F0EFE3A}"/>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 xmlns:a16="http://schemas.microsoft.com/office/drawing/2014/main" id="{A51D4E80-7282-594D-8256-F973AFF71D56}"/>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4381373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 xmlns:a16="http://schemas.microsoft.com/office/drawing/2014/main" id="{7F32C9FB-A505-8F4E-99FC-1B161C930668}"/>
              </a:ext>
              <a:ext uri="{C183D7F6-B498-43B3-948B-1728B52AA6E4}">
                <adec:decorative xmlns=""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 xmlns:a16="http://schemas.microsoft.com/office/drawing/2014/main" id="{91A5F71C-941B-424B-B0F4-B91497513EB8}"/>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97865129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 xmlns:a16="http://schemas.microsoft.com/office/drawing/2014/main" id="{6552EEA6-13B7-F947-9C14-50FE8967965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503D402F-215B-FB47-825A-3E2774C59C1B}"/>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 xmlns:a16="http://schemas.microsoft.com/office/drawing/2014/main" id="{99B9B80A-7CBE-8F4D-B2B0-66F7C285B4DD}"/>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 xmlns:a16="http://schemas.microsoft.com/office/drawing/2014/main" id="{2D28D2B2-887B-C449-B54F-A6016CBDBCB1}"/>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ags" Target="../tags/tag2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6"/>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707"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 xmlns:a16="http://schemas.microsoft.com/office/drawing/2014/main" id="{8D064DA9-8E78-194C-AB7B-DC01F6E01F7F}"/>
              </a:ext>
              <a:ext uri="{C183D7F6-B498-43B3-948B-1728B52AA6E4}">
                <adec:decorative xmlns="" xmlns:adec="http://schemas.microsoft.com/office/drawing/2017/decorative" val="1"/>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154356879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84.svg"/><Relationship Id="rId3" Type="http://schemas.openxmlformats.org/officeDocument/2006/relationships/notesSlide" Target="../notesSlides/notesSlide12.xml"/><Relationship Id="rId7" Type="http://schemas.openxmlformats.org/officeDocument/2006/relationships/image" Target="../media/image98.svg"/><Relationship Id="rId12" Type="http://schemas.openxmlformats.org/officeDocument/2006/relationships/image" Target="../media/image14.png"/><Relationship Id="rId17" Type="http://schemas.openxmlformats.org/officeDocument/2006/relationships/image" Target="../media/image78.svg"/><Relationship Id="rId2" Type="http://schemas.openxmlformats.org/officeDocument/2006/relationships/slideLayout" Target="../slideLayouts/slideLayout18.xml"/><Relationship Id="rId16" Type="http://schemas.openxmlformats.org/officeDocument/2006/relationships/image" Target="../media/image11.png"/><Relationship Id="rId1" Type="http://schemas.openxmlformats.org/officeDocument/2006/relationships/tags" Target="../tags/tag61.xml"/><Relationship Id="rId6" Type="http://schemas.openxmlformats.org/officeDocument/2006/relationships/image" Target="../media/image21.png"/><Relationship Id="rId11" Type="http://schemas.openxmlformats.org/officeDocument/2006/relationships/image" Target="../media/image106.svg"/><Relationship Id="rId5" Type="http://schemas.openxmlformats.org/officeDocument/2006/relationships/image" Target="../media/image112.svg"/><Relationship Id="rId15" Type="http://schemas.openxmlformats.org/officeDocument/2006/relationships/image" Target="../media/image100.svg"/><Relationship Id="rId10"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94.sv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6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6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68.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4.xml"/><Relationship Id="rId1" Type="http://schemas.openxmlformats.org/officeDocument/2006/relationships/tags" Target="../tags/tag69.xml"/><Relationship Id="rId6" Type="http://schemas.openxmlformats.org/officeDocument/2006/relationships/image" Target="../media/image141.sv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4.xml"/><Relationship Id="rId1" Type="http://schemas.openxmlformats.org/officeDocument/2006/relationships/tags" Target="../tags/tag70.xml"/><Relationship Id="rId6" Type="http://schemas.openxmlformats.org/officeDocument/2006/relationships/image" Target="NULL"/><Relationship Id="rId5" Type="http://schemas.openxmlformats.org/officeDocument/2006/relationships/image" Target="../media/image49.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71.xml"/><Relationship Id="rId6" Type="http://schemas.openxmlformats.org/officeDocument/2006/relationships/image" Target="../media/image130.svg"/><Relationship Id="rId5" Type="http://schemas.openxmlformats.org/officeDocument/2006/relationships/image" Target="../media/image49.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8.xml"/><Relationship Id="rId1" Type="http://schemas.openxmlformats.org/officeDocument/2006/relationships/tags" Target="../tags/tag72.xml"/><Relationship Id="rId6" Type="http://schemas.openxmlformats.org/officeDocument/2006/relationships/image" Target="../media/image130.svg"/><Relationship Id="rId5" Type="http://schemas.openxmlformats.org/officeDocument/2006/relationships/image" Target="../media/image49.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73.xml"/><Relationship Id="rId6" Type="http://schemas.openxmlformats.org/officeDocument/2006/relationships/image" Target="../media/image130.svg"/><Relationship Id="rId5" Type="http://schemas.openxmlformats.org/officeDocument/2006/relationships/image" Target="../media/image49.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74.xml"/><Relationship Id="rId6" Type="http://schemas.openxmlformats.org/officeDocument/2006/relationships/image" Target="../media/image130.svg"/><Relationship Id="rId5" Type="http://schemas.openxmlformats.org/officeDocument/2006/relationships/image" Target="../media/image49.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7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hyperlink" Target="https://aws.amazon.com/blogs/enterprise-strategy/6-strategies-for-migrating-applications-to-the-cloud/" TargetMode="External"/><Relationship Id="rId2" Type="http://schemas.openxmlformats.org/officeDocument/2006/relationships/slideLayout" Target="../slideLayouts/slideLayout24.xml"/><Relationship Id="rId1" Type="http://schemas.openxmlformats.org/officeDocument/2006/relationships/tags" Target="../tags/tag78.xml"/><Relationship Id="rId6" Type="http://schemas.openxmlformats.org/officeDocument/2006/relationships/hyperlink" Target="https://d1.awsstatic.com/whitepapers/aws_cloud_adoption_framework.pdf" TargetMode="External"/><Relationship Id="rId5" Type="http://schemas.openxmlformats.org/officeDocument/2006/relationships/hyperlink" Target="https://d1.awsstatic.com/whitepapers/aws-overview.pdf" TargetMode="External"/><Relationship Id="rId4" Type="http://schemas.openxmlformats.org/officeDocument/2006/relationships/hyperlink" Target="https://aws.amazon.com/what-is-aws/"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xml"/><Relationship Id="rId1" Type="http://schemas.openxmlformats.org/officeDocument/2006/relationships/tags" Target="../tags/tag7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5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8.xml.rels><?xml version="1.0" encoding="UTF-8" standalone="yes"?>
<Relationships xmlns="http://schemas.openxmlformats.org/package/2006/relationships"><Relationship Id="rId13" Type="http://schemas.openxmlformats.org/officeDocument/2006/relationships/image" Target="../media/image84.svg"/><Relationship Id="rId18" Type="http://schemas.openxmlformats.org/officeDocument/2006/relationships/image" Target="../media/image17.png"/><Relationship Id="rId26" Type="http://schemas.openxmlformats.org/officeDocument/2006/relationships/image" Target="../media/image21.png"/><Relationship Id="rId39" Type="http://schemas.openxmlformats.org/officeDocument/2006/relationships/image" Target="../media/image110.svg"/><Relationship Id="rId21" Type="http://schemas.openxmlformats.org/officeDocument/2006/relationships/image" Target="../media/image92.svg"/><Relationship Id="rId34" Type="http://schemas.openxmlformats.org/officeDocument/2006/relationships/image" Target="../media/image25.png"/><Relationship Id="rId42" Type="http://schemas.openxmlformats.org/officeDocument/2006/relationships/image" Target="../media/image29.png"/><Relationship Id="rId47" Type="http://schemas.openxmlformats.org/officeDocument/2006/relationships/image" Target="../media/image118.svg"/><Relationship Id="rId7" Type="http://schemas.openxmlformats.org/officeDocument/2006/relationships/image" Target="../media/image78.svg"/><Relationship Id="rId2" Type="http://schemas.openxmlformats.org/officeDocument/2006/relationships/slideLayout" Target="../slideLayouts/slideLayout42.xml"/><Relationship Id="rId16" Type="http://schemas.openxmlformats.org/officeDocument/2006/relationships/image" Target="../media/image16.png"/><Relationship Id="rId29" Type="http://schemas.openxmlformats.org/officeDocument/2006/relationships/image" Target="../media/image100.svg"/><Relationship Id="rId11" Type="http://schemas.openxmlformats.org/officeDocument/2006/relationships/image" Target="../media/image82.svg"/><Relationship Id="rId24" Type="http://schemas.openxmlformats.org/officeDocument/2006/relationships/image" Target="../media/image20.png"/><Relationship Id="rId32" Type="http://schemas.openxmlformats.org/officeDocument/2006/relationships/image" Target="../media/image24.png"/><Relationship Id="rId37" Type="http://schemas.openxmlformats.org/officeDocument/2006/relationships/image" Target="../media/image108.svg"/><Relationship Id="rId40" Type="http://schemas.openxmlformats.org/officeDocument/2006/relationships/image" Target="../media/image28.png"/><Relationship Id="rId45" Type="http://schemas.openxmlformats.org/officeDocument/2006/relationships/image" Target="../media/image116.svg"/><Relationship Id="rId5" Type="http://schemas.openxmlformats.org/officeDocument/2006/relationships/image" Target="../media/image76.svg"/><Relationship Id="rId15" Type="http://schemas.openxmlformats.org/officeDocument/2006/relationships/image" Target="../media/image86.svg"/><Relationship Id="rId23" Type="http://schemas.openxmlformats.org/officeDocument/2006/relationships/image" Target="../media/image94.svg"/><Relationship Id="rId28" Type="http://schemas.openxmlformats.org/officeDocument/2006/relationships/image" Target="../media/image22.png"/><Relationship Id="rId36" Type="http://schemas.openxmlformats.org/officeDocument/2006/relationships/image" Target="../media/image26.png"/><Relationship Id="rId49" Type="http://schemas.openxmlformats.org/officeDocument/2006/relationships/image" Target="../media/image120.svg"/><Relationship Id="rId10" Type="http://schemas.openxmlformats.org/officeDocument/2006/relationships/image" Target="../media/image13.png"/><Relationship Id="rId19" Type="http://schemas.openxmlformats.org/officeDocument/2006/relationships/image" Target="../media/image90.svg"/><Relationship Id="rId31" Type="http://schemas.openxmlformats.org/officeDocument/2006/relationships/image" Target="../media/image102.svg"/><Relationship Id="rId44" Type="http://schemas.openxmlformats.org/officeDocument/2006/relationships/image" Target="../media/image30.png"/><Relationship Id="rId4" Type="http://schemas.openxmlformats.org/officeDocument/2006/relationships/image" Target="../media/image10.png"/><Relationship Id="rId9" Type="http://schemas.openxmlformats.org/officeDocument/2006/relationships/image" Target="../media/image80.svg"/><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image" Target="../media/image98.svg"/><Relationship Id="rId30" Type="http://schemas.openxmlformats.org/officeDocument/2006/relationships/image" Target="../media/image23.png"/><Relationship Id="rId35" Type="http://schemas.openxmlformats.org/officeDocument/2006/relationships/image" Target="../media/image106.svg"/><Relationship Id="rId43" Type="http://schemas.openxmlformats.org/officeDocument/2006/relationships/image" Target="../media/image114.svg"/><Relationship Id="rId48" Type="http://schemas.openxmlformats.org/officeDocument/2006/relationships/image" Target="../media/image32.png"/><Relationship Id="rId8" Type="http://schemas.openxmlformats.org/officeDocument/2006/relationships/image" Target="../media/image12.png"/><Relationship Id="rId3" Type="http://schemas.openxmlformats.org/officeDocument/2006/relationships/notesSlide" Target="../notesSlides/notesSlide8.xml"/><Relationship Id="rId12" Type="http://schemas.openxmlformats.org/officeDocument/2006/relationships/image" Target="../media/image14.png"/><Relationship Id="rId17" Type="http://schemas.openxmlformats.org/officeDocument/2006/relationships/image" Target="../media/image88.svg"/><Relationship Id="rId25" Type="http://schemas.openxmlformats.org/officeDocument/2006/relationships/image" Target="../media/image96.svg"/><Relationship Id="rId33" Type="http://schemas.openxmlformats.org/officeDocument/2006/relationships/image" Target="../media/image104.svg"/><Relationship Id="rId38" Type="http://schemas.openxmlformats.org/officeDocument/2006/relationships/image" Target="../media/image27.png"/><Relationship Id="rId46" Type="http://schemas.openxmlformats.org/officeDocument/2006/relationships/image" Target="../media/image31.png"/><Relationship Id="rId20" Type="http://schemas.openxmlformats.org/officeDocument/2006/relationships/image" Target="../media/image18.png"/><Relationship Id="rId41" Type="http://schemas.openxmlformats.org/officeDocument/2006/relationships/image" Target="../media/image112.svg"/><Relationship Id="rId1" Type="http://schemas.openxmlformats.org/officeDocument/2006/relationships/tags" Target="../tags/tag57.xml"/><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40.svg"/><Relationship Id="rId18" Type="http://schemas.openxmlformats.org/officeDocument/2006/relationships/image" Target="../media/image40.png"/><Relationship Id="rId3" Type="http://schemas.openxmlformats.org/officeDocument/2006/relationships/notesSlide" Target="../notesSlides/notesSlide9.xml"/><Relationship Id="rId21" Type="http://schemas.openxmlformats.org/officeDocument/2006/relationships/image" Target="../media/image146.svg"/><Relationship Id="rId7" Type="http://schemas.openxmlformats.org/officeDocument/2006/relationships/image" Target="../media/image134.svg"/><Relationship Id="rId12" Type="http://schemas.openxmlformats.org/officeDocument/2006/relationships/image" Target="../media/image37.png"/><Relationship Id="rId17" Type="http://schemas.openxmlformats.org/officeDocument/2006/relationships/image" Target="../media/image144.svg"/><Relationship Id="rId2" Type="http://schemas.openxmlformats.org/officeDocument/2006/relationships/slideLayout" Target="../slideLayouts/slideLayout18.xml"/><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tags" Target="../tags/tag58.xml"/><Relationship Id="rId6" Type="http://schemas.openxmlformats.org/officeDocument/2006/relationships/image" Target="../media/image34.png"/><Relationship Id="rId11" Type="http://schemas.openxmlformats.org/officeDocument/2006/relationships/image" Target="../media/image138.svg"/><Relationship Id="rId5" Type="http://schemas.openxmlformats.org/officeDocument/2006/relationships/image" Target="../media/image132.svg"/><Relationship Id="rId15" Type="http://schemas.openxmlformats.org/officeDocument/2006/relationships/image" Target="../media/image142.svg"/><Relationship Id="rId23" Type="http://schemas.openxmlformats.org/officeDocument/2006/relationships/image" Target="../media/image148.svg"/><Relationship Id="rId10" Type="http://schemas.openxmlformats.org/officeDocument/2006/relationships/image" Target="../media/image36.png"/><Relationship Id="rId19" Type="http://schemas.openxmlformats.org/officeDocument/2006/relationships/image" Target="../media/image126.svg"/><Relationship Id="rId4" Type="http://schemas.openxmlformats.org/officeDocument/2006/relationships/image" Target="../media/image33.png"/><Relationship Id="rId9" Type="http://schemas.openxmlformats.org/officeDocument/2006/relationships/image" Target="../media/image136.svg"/><Relationship Id="rId14" Type="http://schemas.openxmlformats.org/officeDocument/2006/relationships/image" Target="../media/image38.png"/><Relationship Id="rId22"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C6B6C6-19C5-4814-8A23-E7A1FF5513E7}"/>
              </a:ext>
            </a:extLst>
          </p:cNvPr>
          <p:cNvSpPr>
            <a:spLocks noGrp="1"/>
          </p:cNvSpPr>
          <p:nvPr>
            <p:ph type="ctrTitle"/>
          </p:nvPr>
        </p:nvSpPr>
        <p:spPr>
          <a:xfrm>
            <a:off x="745587" y="1122363"/>
            <a:ext cx="10550769" cy="2387600"/>
          </a:xfrm>
        </p:spPr>
        <p:txBody>
          <a:bodyPr>
            <a:normAutofit fontScale="90000"/>
          </a:bodyPr>
          <a:lstStyle/>
          <a:p>
            <a:pPr algn="ctr"/>
            <a:r>
              <a:rPr lang="en-US" dirty="0" smtClean="0"/>
              <a:t>Intro to Cloud </a:t>
            </a:r>
            <a:r>
              <a:rPr lang="en-US" dirty="0"/>
              <a:t>Computing</a:t>
            </a:r>
            <a:br>
              <a:rPr lang="en-US" dirty="0"/>
            </a:br>
            <a:r>
              <a:rPr lang="en-US" dirty="0" smtClean="0"/>
              <a:t>CS4037 </a:t>
            </a:r>
            <a:r>
              <a:rPr lang="en-US" dirty="0"/>
              <a:t>(</a:t>
            </a:r>
            <a:r>
              <a:rPr lang="en-US" dirty="0" smtClean="0"/>
              <a:t>BCS-6A)</a:t>
            </a:r>
            <a:r>
              <a:rPr lang="en-US" dirty="0"/>
              <a:t/>
            </a:r>
            <a:br>
              <a:rPr lang="en-US" dirty="0"/>
            </a:br>
            <a:r>
              <a:rPr lang="en-US" dirty="0"/>
              <a:t>Lecture </a:t>
            </a:r>
            <a:r>
              <a:rPr lang="en-US" dirty="0" smtClean="0"/>
              <a:t>03</a:t>
            </a:r>
            <a:endParaRPr lang="en-US" dirty="0"/>
          </a:p>
        </p:txBody>
      </p:sp>
      <p:sp>
        <p:nvSpPr>
          <p:cNvPr id="3" name="Subtitle 2">
            <a:extLst>
              <a:ext uri="{FF2B5EF4-FFF2-40B4-BE49-F238E27FC236}">
                <a16:creationId xmlns:a16="http://schemas.microsoft.com/office/drawing/2014/main" xmlns="" id="{C8646435-1434-4F65-8F85-5E785E9B8571}"/>
              </a:ext>
            </a:extLst>
          </p:cNvPr>
          <p:cNvSpPr>
            <a:spLocks noGrp="1"/>
          </p:cNvSpPr>
          <p:nvPr>
            <p:ph type="subTitle" idx="4294967295"/>
          </p:nvPr>
        </p:nvSpPr>
        <p:spPr>
          <a:xfrm>
            <a:off x="1524000" y="4326970"/>
            <a:ext cx="9144000" cy="1655762"/>
          </a:xfrm>
          <a:prstGeom prst="rect">
            <a:avLst/>
          </a:prstGeom>
        </p:spPr>
        <p:txBody>
          <a:bodyPr/>
          <a:lstStyle/>
          <a:p>
            <a:pPr marL="0" indent="0" algn="ctr">
              <a:buNone/>
            </a:pPr>
            <a:r>
              <a:rPr lang="en-US" dirty="0"/>
              <a:t>Instructor: </a:t>
            </a:r>
            <a:r>
              <a:rPr lang="en-US" dirty="0" smtClean="0"/>
              <a:t>Danyal </a:t>
            </a:r>
            <a:r>
              <a:rPr lang="en-US" dirty="0" err="1" smtClean="0"/>
              <a:t>Farhat</a:t>
            </a:r>
            <a:endParaRPr lang="en-US" dirty="0"/>
          </a:p>
          <a:p>
            <a:pPr marL="0" indent="0" algn="ctr">
              <a:buNone/>
            </a:pPr>
            <a:r>
              <a:rPr lang="en-US" dirty="0" smtClean="0"/>
              <a:t>Lecturer, </a:t>
            </a:r>
            <a:r>
              <a:rPr lang="en-US" dirty="0"/>
              <a:t>Department of Computer Science, FAST</a:t>
            </a:r>
          </a:p>
          <a:p>
            <a:pPr marL="0" indent="0" algn="ctr">
              <a:buNone/>
            </a:pPr>
            <a:r>
              <a:rPr lang="en-US" dirty="0" smtClean="0"/>
              <a:t>07 February, 2023</a:t>
            </a:r>
            <a:endParaRPr lang="en-US" dirty="0"/>
          </a:p>
        </p:txBody>
      </p:sp>
    </p:spTree>
    <p:extLst>
      <p:ext uri="{BB962C8B-B14F-4D97-AF65-F5344CB8AC3E}">
        <p14:creationId xmlns:p14="http://schemas.microsoft.com/office/powerpoint/2010/main" val="1146245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407A5F-CF8E-44E7-AD14-142EF82B4540}"/>
              </a:ext>
            </a:extLst>
          </p:cNvPr>
          <p:cNvSpPr>
            <a:spLocks noGrp="1"/>
          </p:cNvSpPr>
          <p:nvPr>
            <p:ph type="title"/>
          </p:nvPr>
        </p:nvSpPr>
        <p:spPr/>
        <p:txBody>
          <a:bodyPr/>
          <a:lstStyle/>
          <a:p>
            <a:r>
              <a:rPr lang="en-US" dirty="0"/>
              <a:t>Choosing a </a:t>
            </a:r>
            <a:r>
              <a:rPr lang="en-US" dirty="0" smtClean="0"/>
              <a:t>service (Cont.)</a:t>
            </a:r>
            <a:endParaRPr lang="en-US" dirty="0"/>
          </a:p>
        </p:txBody>
      </p:sp>
      <p:sp>
        <p:nvSpPr>
          <p:cNvPr id="3" name="Content Placeholder 2">
            <a:extLst>
              <a:ext uri="{FF2B5EF4-FFF2-40B4-BE49-F238E27FC236}">
                <a16:creationId xmlns="" xmlns:a16="http://schemas.microsoft.com/office/drawing/2014/main" id="{C16D0D1A-38D3-482A-9832-B779620BD3DE}"/>
              </a:ext>
            </a:extLst>
          </p:cNvPr>
          <p:cNvSpPr>
            <a:spLocks noGrp="1"/>
          </p:cNvSpPr>
          <p:nvPr>
            <p:ph idx="1"/>
          </p:nvPr>
        </p:nvSpPr>
        <p:spPr/>
        <p:txBody>
          <a:bodyPr/>
          <a:lstStyle/>
          <a:p>
            <a:r>
              <a:rPr lang="en-US" sz="2400" dirty="0" smtClean="0">
                <a:solidFill>
                  <a:srgbClr val="333399"/>
                </a:solidFill>
              </a:rPr>
              <a:t>Amazon EC2</a:t>
            </a:r>
            <a:r>
              <a:rPr lang="en-US" sz="2400" dirty="0" smtClean="0"/>
              <a:t>: You </a:t>
            </a:r>
            <a:r>
              <a:rPr lang="en-US" sz="2400" dirty="0"/>
              <a:t>want complete control over your AWS </a:t>
            </a:r>
            <a:r>
              <a:rPr lang="en-US" sz="2400" dirty="0">
                <a:solidFill>
                  <a:srgbClr val="333399"/>
                </a:solidFill>
              </a:rPr>
              <a:t>computing</a:t>
            </a:r>
            <a:r>
              <a:rPr lang="en-US" sz="2400" dirty="0"/>
              <a:t> resources</a:t>
            </a:r>
            <a:r>
              <a:rPr lang="en-US" sz="2400" dirty="0" smtClean="0"/>
              <a:t>.</a:t>
            </a:r>
          </a:p>
          <a:p>
            <a:endParaRPr lang="en-US" sz="2400" dirty="0" smtClean="0">
              <a:solidFill>
                <a:srgbClr val="333399"/>
              </a:solidFill>
            </a:endParaRPr>
          </a:p>
          <a:p>
            <a:r>
              <a:rPr lang="en-US" sz="2400" dirty="0" smtClean="0">
                <a:solidFill>
                  <a:srgbClr val="333399"/>
                </a:solidFill>
              </a:rPr>
              <a:t>AWS Lambda</a:t>
            </a:r>
            <a:r>
              <a:rPr lang="en-US" sz="2400" dirty="0" smtClean="0"/>
              <a:t>: You </a:t>
            </a:r>
            <a:r>
              <a:rPr lang="en-US" sz="2400" dirty="0"/>
              <a:t>want to </a:t>
            </a:r>
            <a:r>
              <a:rPr lang="en-US" sz="2400" dirty="0">
                <a:solidFill>
                  <a:srgbClr val="333399"/>
                </a:solidFill>
              </a:rPr>
              <a:t>run your code</a:t>
            </a:r>
            <a:r>
              <a:rPr lang="en-US" sz="2400" dirty="0"/>
              <a:t> and not manage or provision servers</a:t>
            </a:r>
            <a:r>
              <a:rPr lang="en-US" sz="2400" dirty="0" smtClean="0"/>
              <a:t>.</a:t>
            </a:r>
          </a:p>
          <a:p>
            <a:endParaRPr lang="en-US" sz="2400" dirty="0" smtClean="0">
              <a:solidFill>
                <a:srgbClr val="333399"/>
              </a:solidFill>
            </a:endParaRPr>
          </a:p>
          <a:p>
            <a:r>
              <a:rPr lang="en-US" sz="2400" dirty="0" smtClean="0">
                <a:solidFill>
                  <a:srgbClr val="333399"/>
                </a:solidFill>
              </a:rPr>
              <a:t>AWS Elastic Beanstalk</a:t>
            </a:r>
            <a:r>
              <a:rPr lang="en-US" sz="2400" dirty="0" smtClean="0"/>
              <a:t>: You </a:t>
            </a:r>
            <a:r>
              <a:rPr lang="en-US" sz="2400" dirty="0"/>
              <a:t>want a service that deploys, manages, and scales your </a:t>
            </a:r>
            <a:r>
              <a:rPr lang="en-US" sz="2400" dirty="0">
                <a:solidFill>
                  <a:srgbClr val="333399"/>
                </a:solidFill>
              </a:rPr>
              <a:t>web </a:t>
            </a:r>
            <a:r>
              <a:rPr lang="en-US" sz="2400" dirty="0" smtClean="0">
                <a:solidFill>
                  <a:srgbClr val="333399"/>
                </a:solidFill>
              </a:rPr>
              <a:t>applications</a:t>
            </a:r>
            <a:r>
              <a:rPr lang="en-US" sz="2400" dirty="0" smtClean="0"/>
              <a:t> </a:t>
            </a:r>
            <a:r>
              <a:rPr lang="en-US" sz="2400" dirty="0"/>
              <a:t>for </a:t>
            </a:r>
            <a:r>
              <a:rPr lang="en-US" sz="2400" dirty="0" smtClean="0"/>
              <a:t>you.</a:t>
            </a:r>
          </a:p>
          <a:p>
            <a:endParaRPr lang="en-US" sz="2400" dirty="0" smtClean="0">
              <a:solidFill>
                <a:srgbClr val="333399"/>
              </a:solidFill>
            </a:endParaRPr>
          </a:p>
          <a:p>
            <a:r>
              <a:rPr lang="en-US" sz="2400" dirty="0" smtClean="0">
                <a:solidFill>
                  <a:srgbClr val="333399"/>
                </a:solidFill>
              </a:rPr>
              <a:t>Amazon </a:t>
            </a:r>
            <a:r>
              <a:rPr lang="en-US" sz="2400" dirty="0" err="1" smtClean="0">
                <a:solidFill>
                  <a:srgbClr val="333399"/>
                </a:solidFill>
              </a:rPr>
              <a:t>Lightsail</a:t>
            </a:r>
            <a:r>
              <a:rPr lang="en-US" sz="2400" dirty="0" smtClean="0"/>
              <a:t>: You </a:t>
            </a:r>
            <a:r>
              <a:rPr lang="en-US" sz="2400" dirty="0"/>
              <a:t>need a </a:t>
            </a:r>
            <a:r>
              <a:rPr lang="en-US" sz="2400" dirty="0">
                <a:solidFill>
                  <a:srgbClr val="333399"/>
                </a:solidFill>
              </a:rPr>
              <a:t>lightweight</a:t>
            </a:r>
            <a:r>
              <a:rPr lang="en-US" sz="2400" dirty="0"/>
              <a:t> cloud platform for a </a:t>
            </a:r>
            <a:r>
              <a:rPr lang="en-US" sz="2400" dirty="0">
                <a:solidFill>
                  <a:srgbClr val="333399"/>
                </a:solidFill>
              </a:rPr>
              <a:t>simple web application</a:t>
            </a:r>
            <a:r>
              <a:rPr lang="en-US" sz="2400" dirty="0" smtClean="0"/>
              <a:t>.</a:t>
            </a:r>
          </a:p>
        </p:txBody>
      </p:sp>
      <p:sp>
        <p:nvSpPr>
          <p:cNvPr id="5" name="Footer Placeholder 4">
            <a:extLst>
              <a:ext uri="{FF2B5EF4-FFF2-40B4-BE49-F238E27FC236}">
                <a16:creationId xmlns="" xmlns:a16="http://schemas.microsoft.com/office/drawing/2014/main" id="{151A7C78-4571-4510-9202-7E8F39EA4F7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0D5D8B70-E87F-4055-ACB4-FEBC0DE30CB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2285424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407A5F-CF8E-44E7-AD14-142EF82B4540}"/>
              </a:ext>
            </a:extLst>
          </p:cNvPr>
          <p:cNvSpPr>
            <a:spLocks noGrp="1"/>
          </p:cNvSpPr>
          <p:nvPr>
            <p:ph type="title"/>
          </p:nvPr>
        </p:nvSpPr>
        <p:spPr/>
        <p:txBody>
          <a:bodyPr/>
          <a:lstStyle/>
          <a:p>
            <a:r>
              <a:rPr lang="en-US" dirty="0"/>
              <a:t>Choosing a </a:t>
            </a:r>
            <a:r>
              <a:rPr lang="en-US" dirty="0" smtClean="0"/>
              <a:t>service (Cont.)</a:t>
            </a:r>
            <a:endParaRPr lang="en-US" dirty="0"/>
          </a:p>
        </p:txBody>
      </p:sp>
      <p:sp>
        <p:nvSpPr>
          <p:cNvPr id="3" name="Content Placeholder 2">
            <a:extLst>
              <a:ext uri="{FF2B5EF4-FFF2-40B4-BE49-F238E27FC236}">
                <a16:creationId xmlns="" xmlns:a16="http://schemas.microsoft.com/office/drawing/2014/main" id="{C16D0D1A-38D3-482A-9832-B779620BD3DE}"/>
              </a:ext>
            </a:extLst>
          </p:cNvPr>
          <p:cNvSpPr>
            <a:spLocks noGrp="1"/>
          </p:cNvSpPr>
          <p:nvPr>
            <p:ph idx="1"/>
          </p:nvPr>
        </p:nvSpPr>
        <p:spPr/>
        <p:txBody>
          <a:bodyPr/>
          <a:lstStyle/>
          <a:p>
            <a:r>
              <a:rPr lang="en-US" sz="2400" dirty="0" smtClean="0">
                <a:solidFill>
                  <a:srgbClr val="333399"/>
                </a:solidFill>
              </a:rPr>
              <a:t>AWS Batch</a:t>
            </a:r>
            <a:r>
              <a:rPr lang="en-US" sz="2400" dirty="0" smtClean="0"/>
              <a:t>: You </a:t>
            </a:r>
            <a:r>
              <a:rPr lang="en-US" sz="2400" dirty="0"/>
              <a:t>need to run hundreds of thousands of </a:t>
            </a:r>
            <a:r>
              <a:rPr lang="en-US" sz="2400" dirty="0">
                <a:solidFill>
                  <a:srgbClr val="333399"/>
                </a:solidFill>
              </a:rPr>
              <a:t>batch workloads</a:t>
            </a:r>
            <a:r>
              <a:rPr lang="en-US" sz="2400" dirty="0" smtClean="0"/>
              <a:t>.</a:t>
            </a:r>
            <a:endParaRPr lang="en-US" sz="2400" dirty="0" smtClean="0">
              <a:solidFill>
                <a:srgbClr val="333399"/>
              </a:solidFill>
            </a:endParaRPr>
          </a:p>
          <a:p>
            <a:endParaRPr lang="en-US" sz="2400" dirty="0" smtClean="0">
              <a:solidFill>
                <a:srgbClr val="333399"/>
              </a:solidFill>
            </a:endParaRPr>
          </a:p>
          <a:p>
            <a:r>
              <a:rPr lang="en-US" sz="2400" dirty="0" smtClean="0">
                <a:solidFill>
                  <a:srgbClr val="333399"/>
                </a:solidFill>
              </a:rPr>
              <a:t>AWS Outposts</a:t>
            </a:r>
            <a:r>
              <a:rPr lang="en-US" sz="2400" dirty="0" smtClean="0"/>
              <a:t>: You </a:t>
            </a:r>
            <a:r>
              <a:rPr lang="en-US" sz="2400" dirty="0"/>
              <a:t>want to run </a:t>
            </a:r>
            <a:r>
              <a:rPr lang="en-US" sz="2400" dirty="0">
                <a:solidFill>
                  <a:srgbClr val="333399"/>
                </a:solidFill>
              </a:rPr>
              <a:t>AWS infrastructure in your on-premises</a:t>
            </a:r>
            <a:r>
              <a:rPr lang="en-US" sz="2400" dirty="0"/>
              <a:t> data </a:t>
            </a:r>
            <a:r>
              <a:rPr lang="en-US" sz="2400" dirty="0" smtClean="0"/>
              <a:t>center. </a:t>
            </a:r>
          </a:p>
          <a:p>
            <a:endParaRPr lang="en-US" sz="2400" dirty="0" smtClean="0"/>
          </a:p>
          <a:p>
            <a:r>
              <a:rPr lang="en-US" sz="2400" dirty="0" smtClean="0"/>
              <a:t>Amazon Elastic Container Service (</a:t>
            </a:r>
            <a:r>
              <a:rPr lang="en-US" sz="2400" dirty="0" smtClean="0">
                <a:solidFill>
                  <a:srgbClr val="333399"/>
                </a:solidFill>
              </a:rPr>
              <a:t>Amazon </a:t>
            </a:r>
            <a:r>
              <a:rPr lang="en-US" sz="2400" dirty="0">
                <a:solidFill>
                  <a:srgbClr val="333399"/>
                </a:solidFill>
              </a:rPr>
              <a:t>ECS</a:t>
            </a:r>
            <a:r>
              <a:rPr lang="en-US" sz="2400" dirty="0"/>
              <a:t>), Amazon Elastic Kubernetes Service (</a:t>
            </a:r>
            <a:r>
              <a:rPr lang="en-US" sz="2400" dirty="0">
                <a:solidFill>
                  <a:srgbClr val="333399"/>
                </a:solidFill>
              </a:rPr>
              <a:t>Amazon EKS</a:t>
            </a:r>
            <a:r>
              <a:rPr lang="en-US" sz="2400" dirty="0"/>
              <a:t>), or </a:t>
            </a:r>
            <a:r>
              <a:rPr lang="en-US" sz="2400" dirty="0">
                <a:solidFill>
                  <a:srgbClr val="333399"/>
                </a:solidFill>
              </a:rPr>
              <a:t>AWS </a:t>
            </a:r>
            <a:r>
              <a:rPr lang="en-US" sz="2400" dirty="0" err="1">
                <a:solidFill>
                  <a:srgbClr val="333399"/>
                </a:solidFill>
              </a:rPr>
              <a:t>Fargate</a:t>
            </a:r>
            <a:r>
              <a:rPr lang="en-US" sz="2400" dirty="0"/>
              <a:t>: </a:t>
            </a:r>
            <a:r>
              <a:rPr lang="en-US" sz="2400" dirty="0" smtClean="0"/>
              <a:t>You </a:t>
            </a:r>
            <a:r>
              <a:rPr lang="en-US" sz="2400" dirty="0"/>
              <a:t>want to implement a </a:t>
            </a:r>
            <a:r>
              <a:rPr lang="en-US" sz="2400" dirty="0">
                <a:solidFill>
                  <a:srgbClr val="333399"/>
                </a:solidFill>
              </a:rPr>
              <a:t>containers</a:t>
            </a:r>
            <a:r>
              <a:rPr lang="en-US" sz="2400" dirty="0"/>
              <a:t> or </a:t>
            </a:r>
            <a:r>
              <a:rPr lang="en-US" sz="2400" dirty="0" smtClean="0">
                <a:solidFill>
                  <a:srgbClr val="333399"/>
                </a:solidFill>
              </a:rPr>
              <a:t>micro-services</a:t>
            </a:r>
            <a:r>
              <a:rPr lang="en-US" sz="2400" dirty="0" smtClean="0"/>
              <a:t> </a:t>
            </a:r>
            <a:r>
              <a:rPr lang="en-US" sz="2400" dirty="0"/>
              <a:t>architecture</a:t>
            </a:r>
            <a:r>
              <a:rPr lang="en-US" sz="2400" dirty="0" smtClean="0"/>
              <a:t>.</a:t>
            </a:r>
            <a:endParaRPr lang="en-US" sz="2400" dirty="0" smtClean="0">
              <a:solidFill>
                <a:srgbClr val="333399"/>
              </a:solidFill>
            </a:endParaRPr>
          </a:p>
          <a:p>
            <a:pPr marL="171450" lvl="0" indent="-171450">
              <a:lnSpc>
                <a:spcPct val="100000"/>
              </a:lnSpc>
              <a:spcBef>
                <a:spcPts val="0"/>
              </a:spcBef>
              <a:defRPr/>
            </a:pPr>
            <a:endParaRPr lang="en-US" sz="2400" dirty="0" smtClean="0">
              <a:solidFill>
                <a:srgbClr val="333399"/>
              </a:solidFill>
            </a:endParaRPr>
          </a:p>
          <a:p>
            <a:pPr marL="171450" lvl="0" indent="-171450">
              <a:lnSpc>
                <a:spcPct val="100000"/>
              </a:lnSpc>
              <a:spcBef>
                <a:spcPts val="0"/>
              </a:spcBef>
              <a:defRPr/>
            </a:pPr>
            <a:r>
              <a:rPr lang="en-US" sz="2400" dirty="0" smtClean="0">
                <a:solidFill>
                  <a:srgbClr val="333399"/>
                </a:solidFill>
              </a:rPr>
              <a:t>VMware </a:t>
            </a:r>
            <a:r>
              <a:rPr lang="en-US" sz="2400" dirty="0">
                <a:solidFill>
                  <a:srgbClr val="333399"/>
                </a:solidFill>
              </a:rPr>
              <a:t>Cloud on AWS</a:t>
            </a:r>
            <a:r>
              <a:rPr lang="en-US" sz="2400" dirty="0"/>
              <a:t>: You have an </a:t>
            </a:r>
            <a:r>
              <a:rPr lang="en-US" sz="2400" dirty="0">
                <a:solidFill>
                  <a:srgbClr val="333399"/>
                </a:solidFill>
              </a:rPr>
              <a:t>on-premises server virtualization </a:t>
            </a:r>
            <a:r>
              <a:rPr lang="en-US" sz="2400" dirty="0"/>
              <a:t>platform that you want to </a:t>
            </a:r>
            <a:r>
              <a:rPr lang="en-US" sz="2400" dirty="0">
                <a:solidFill>
                  <a:srgbClr val="333399"/>
                </a:solidFill>
              </a:rPr>
              <a:t>migrate to AWS</a:t>
            </a:r>
            <a:r>
              <a:rPr lang="en-US" sz="2400" dirty="0" smtClean="0"/>
              <a:t>.</a:t>
            </a:r>
            <a:endParaRPr lang="en-US" sz="2400" dirty="0"/>
          </a:p>
          <a:p>
            <a:pPr marL="0" indent="0">
              <a:buNone/>
            </a:pPr>
            <a:endParaRPr lang="en-US" sz="2400" dirty="0" smtClean="0"/>
          </a:p>
        </p:txBody>
      </p:sp>
      <p:sp>
        <p:nvSpPr>
          <p:cNvPr id="5" name="Footer Placeholder 4">
            <a:extLst>
              <a:ext uri="{FF2B5EF4-FFF2-40B4-BE49-F238E27FC236}">
                <a16:creationId xmlns="" xmlns:a16="http://schemas.microsoft.com/office/drawing/2014/main" id="{151A7C78-4571-4510-9202-7E8F39EA4F7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0D5D8B70-E87F-4055-ACB4-FEBC0DE30CB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10866969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2A117399-ACFD-48F8-A139-34B0FD70E60B}"/>
              </a:ext>
            </a:extLst>
          </p:cNvPr>
          <p:cNvSpPr>
            <a:spLocks noGrp="1"/>
          </p:cNvSpPr>
          <p:nvPr>
            <p:ph type="title"/>
          </p:nvPr>
        </p:nvSpPr>
        <p:spPr/>
        <p:txBody>
          <a:bodyPr/>
          <a:lstStyle/>
          <a:p>
            <a:r>
              <a:rPr lang="en-US" dirty="0"/>
              <a:t>Services covered in this course</a:t>
            </a:r>
          </a:p>
        </p:txBody>
      </p:sp>
      <p:grpSp>
        <p:nvGrpSpPr>
          <p:cNvPr id="34" name="Group 33">
            <a:extLst>
              <a:ext uri="{FF2B5EF4-FFF2-40B4-BE49-F238E27FC236}">
                <a16:creationId xmlns="" xmlns:a16="http://schemas.microsoft.com/office/drawing/2014/main" id="{AB36C249-9536-41E5-8C30-BEDC41FA036F}"/>
              </a:ext>
              <a:ext uri="{C183D7F6-B498-43B3-948B-1728B52AA6E4}">
                <adec:decorative xmlns="" xmlns:adec="http://schemas.microsoft.com/office/drawing/2017/decorative" val="1"/>
              </a:ext>
            </a:extLst>
          </p:cNvPr>
          <p:cNvGrpSpPr/>
          <p:nvPr/>
        </p:nvGrpSpPr>
        <p:grpSpPr>
          <a:xfrm>
            <a:off x="213507" y="1262084"/>
            <a:ext cx="11789316" cy="5040445"/>
            <a:chOff x="213507" y="1262084"/>
            <a:chExt cx="11789316" cy="5040445"/>
          </a:xfrm>
        </p:grpSpPr>
        <p:grpSp>
          <p:nvGrpSpPr>
            <p:cNvPr id="30" name="Group 29">
              <a:extLst>
                <a:ext uri="{FF2B5EF4-FFF2-40B4-BE49-F238E27FC236}">
                  <a16:creationId xmlns="" xmlns:a16="http://schemas.microsoft.com/office/drawing/2014/main" id="{38104B63-51CF-4FFF-97E3-3AED45322727}"/>
                </a:ext>
                <a:ext uri="{C183D7F6-B498-43B3-948B-1728B52AA6E4}">
                  <adec:decorative xmlns="" xmlns:adec="http://schemas.microsoft.com/office/drawing/2017/decorative" val="1"/>
                </a:ext>
              </a:extLst>
            </p:cNvPr>
            <p:cNvGrpSpPr/>
            <p:nvPr/>
          </p:nvGrpSpPr>
          <p:grpSpPr>
            <a:xfrm>
              <a:off x="8345223" y="4565169"/>
              <a:ext cx="3657600" cy="1737360"/>
              <a:chOff x="8345223" y="4565169"/>
              <a:chExt cx="3657600" cy="1737360"/>
            </a:xfrm>
          </p:grpSpPr>
          <p:sp>
            <p:nvSpPr>
              <p:cNvPr id="15" name="Rectangle 14">
                <a:extLst>
                  <a:ext uri="{FF2B5EF4-FFF2-40B4-BE49-F238E27FC236}">
                    <a16:creationId xmlns="" xmlns:a16="http://schemas.microsoft.com/office/drawing/2014/main" id="{588D2523-9C34-441C-B5FD-3263442A439F}"/>
                  </a:ext>
                </a:extLst>
              </p:cNvPr>
              <p:cNvSpPr/>
              <p:nvPr/>
            </p:nvSpPr>
            <p:spPr>
              <a:xfrm>
                <a:off x="8345223" y="4565169"/>
                <a:ext cx="3657600" cy="17373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AWS Cost Management </a:t>
                </a:r>
                <a:br>
                  <a:rPr lang="en-US" b="1" dirty="0">
                    <a:solidFill>
                      <a:schemeClr val="tx1"/>
                    </a:solidFill>
                  </a:rPr>
                </a:br>
                <a:r>
                  <a:rPr lang="en-US" b="1" dirty="0">
                    <a:solidFill>
                      <a:schemeClr val="tx1"/>
                    </a:solidFill>
                  </a:rPr>
                  <a:t>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Cost &amp; Usage </a:t>
                </a:r>
                <a:br>
                  <a:rPr lang="en-US" dirty="0">
                    <a:solidFill>
                      <a:schemeClr val="tx1"/>
                    </a:solidFill>
                  </a:rPr>
                </a:br>
                <a:r>
                  <a:rPr lang="en-US" dirty="0">
                    <a:solidFill>
                      <a:schemeClr val="tx1"/>
                    </a:solidFill>
                  </a:rPr>
                  <a:t>Report</a:t>
                </a:r>
              </a:p>
              <a:p>
                <a:pPr marL="285750" indent="-285750">
                  <a:buFont typeface="Arial" panose="020B0604020202020204" pitchFamily="34" charset="0"/>
                  <a:buChar char="•"/>
                </a:pPr>
                <a:r>
                  <a:rPr lang="en-US" dirty="0">
                    <a:solidFill>
                      <a:schemeClr val="tx1"/>
                    </a:solidFill>
                  </a:rPr>
                  <a:t>AWS Budgets</a:t>
                </a:r>
              </a:p>
              <a:p>
                <a:pPr marL="285750" indent="-285750">
                  <a:buFont typeface="Arial" panose="020B0604020202020204" pitchFamily="34" charset="0"/>
                  <a:buChar char="•"/>
                </a:pPr>
                <a:r>
                  <a:rPr lang="en-US" dirty="0">
                    <a:solidFill>
                      <a:schemeClr val="tx1"/>
                    </a:solidFill>
                  </a:rPr>
                  <a:t>AWS Cost Explorer</a:t>
                </a:r>
              </a:p>
            </p:txBody>
          </p:sp>
          <p:pic>
            <p:nvPicPr>
              <p:cNvPr id="16" name="Graphic 15">
                <a:extLst>
                  <a:ext uri="{FF2B5EF4-FFF2-40B4-BE49-F238E27FC236}">
                    <a16:creationId xmlns="" xmlns:a16="http://schemas.microsoft.com/office/drawing/2014/main" id="{7B5B0F29-CB99-4CAD-86D8-E3F0E53D3498}"/>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050323" y="4565169"/>
                <a:ext cx="952500" cy="952500"/>
              </a:xfrm>
              <a:prstGeom prst="rect">
                <a:avLst/>
              </a:prstGeom>
            </p:spPr>
          </p:pic>
        </p:grpSp>
        <p:grpSp>
          <p:nvGrpSpPr>
            <p:cNvPr id="25" name="Group 24">
              <a:extLst>
                <a:ext uri="{FF2B5EF4-FFF2-40B4-BE49-F238E27FC236}">
                  <a16:creationId xmlns="" xmlns:a16="http://schemas.microsoft.com/office/drawing/2014/main" id="{C20B9882-F592-4930-B21B-7B464B163C5F}"/>
                </a:ext>
                <a:ext uri="{C183D7F6-B498-43B3-948B-1728B52AA6E4}">
                  <adec:decorative xmlns="" xmlns:adec="http://schemas.microsoft.com/office/drawing/2017/decorative" val="1"/>
                </a:ext>
              </a:extLst>
            </p:cNvPr>
            <p:cNvGrpSpPr/>
            <p:nvPr/>
          </p:nvGrpSpPr>
          <p:grpSpPr>
            <a:xfrm>
              <a:off x="8345223" y="1262084"/>
              <a:ext cx="3657600" cy="3108960"/>
              <a:chOff x="8617076" y="1313778"/>
              <a:chExt cx="3657600" cy="3108960"/>
            </a:xfrm>
          </p:grpSpPr>
          <p:sp>
            <p:nvSpPr>
              <p:cNvPr id="14" name="Rectangle 13">
                <a:extLst>
                  <a:ext uri="{FF2B5EF4-FFF2-40B4-BE49-F238E27FC236}">
                    <a16:creationId xmlns="" xmlns:a16="http://schemas.microsoft.com/office/drawing/2014/main" id="{6F959FA9-4DD8-4188-B35D-CC395FC83F4B}"/>
                  </a:ext>
                </a:extLst>
              </p:cNvPr>
              <p:cNvSpPr/>
              <p:nvPr/>
            </p:nvSpPr>
            <p:spPr>
              <a:xfrm>
                <a:off x="8617076" y="1313778"/>
                <a:ext cx="3657600" cy="31089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Management and </a:t>
                </a:r>
                <a:br>
                  <a:rPr lang="en-US" b="1" dirty="0">
                    <a:solidFill>
                      <a:schemeClr val="tx1"/>
                    </a:solidFill>
                  </a:rPr>
                </a:br>
                <a:r>
                  <a:rPr lang="en-US" b="1" dirty="0">
                    <a:solidFill>
                      <a:schemeClr val="tx1"/>
                    </a:solidFill>
                  </a:rPr>
                  <a:t>Governance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Trusted Advisor</a:t>
                </a:r>
              </a:p>
              <a:p>
                <a:pPr marL="285750" indent="-285750">
                  <a:buFont typeface="Arial" panose="020B0604020202020204" pitchFamily="34" charset="0"/>
                  <a:buChar char="•"/>
                </a:pPr>
                <a:r>
                  <a:rPr lang="en-US" dirty="0">
                    <a:solidFill>
                      <a:schemeClr val="tx1"/>
                    </a:solidFill>
                  </a:rPr>
                  <a:t>AWS CloudWatch</a:t>
                </a:r>
              </a:p>
              <a:p>
                <a:pPr marL="285750" indent="-285750">
                  <a:buFont typeface="Arial" panose="020B0604020202020204" pitchFamily="34" charset="0"/>
                  <a:buChar char="•"/>
                </a:pPr>
                <a:r>
                  <a:rPr lang="en-US" dirty="0">
                    <a:solidFill>
                      <a:schemeClr val="tx1"/>
                    </a:solidFill>
                  </a:rPr>
                  <a:t>AWS CloudTrail</a:t>
                </a:r>
              </a:p>
              <a:p>
                <a:pPr marL="285750" indent="-285750">
                  <a:buFont typeface="Arial" panose="020B0604020202020204" pitchFamily="34" charset="0"/>
                  <a:buChar char="•"/>
                </a:pPr>
                <a:r>
                  <a:rPr lang="en-US" dirty="0">
                    <a:solidFill>
                      <a:schemeClr val="tx1"/>
                    </a:solidFill>
                  </a:rPr>
                  <a:t>AWS Well-Architected Tool</a:t>
                </a:r>
              </a:p>
              <a:p>
                <a:pPr marL="285750" indent="-285750">
                  <a:buFont typeface="Arial" panose="020B0604020202020204" pitchFamily="34" charset="0"/>
                  <a:buChar char="•"/>
                </a:pPr>
                <a:r>
                  <a:rPr lang="en-US" dirty="0">
                    <a:solidFill>
                      <a:schemeClr val="tx1"/>
                    </a:solidFill>
                  </a:rPr>
                  <a:t>AWS Auto Scaling</a:t>
                </a:r>
              </a:p>
              <a:p>
                <a:pPr marL="285750" indent="-285750">
                  <a:buFont typeface="Arial" panose="020B0604020202020204" pitchFamily="34" charset="0"/>
                  <a:buChar char="•"/>
                </a:pPr>
                <a:r>
                  <a:rPr lang="en-US" dirty="0">
                    <a:solidFill>
                      <a:schemeClr val="tx1"/>
                    </a:solidFill>
                  </a:rPr>
                  <a:t>AWS Command Line Interface</a:t>
                </a:r>
              </a:p>
              <a:p>
                <a:pPr marL="285750" indent="-285750">
                  <a:buFont typeface="Arial" panose="020B0604020202020204" pitchFamily="34" charset="0"/>
                  <a:buChar char="•"/>
                </a:pPr>
                <a:r>
                  <a:rPr lang="en-US" dirty="0">
                    <a:solidFill>
                      <a:schemeClr val="tx1"/>
                    </a:solidFill>
                  </a:rPr>
                  <a:t>AWS Config</a:t>
                </a:r>
              </a:p>
              <a:p>
                <a:pPr marL="285750" indent="-285750">
                  <a:buFont typeface="Arial" panose="020B0604020202020204" pitchFamily="34" charset="0"/>
                  <a:buChar char="•"/>
                </a:pPr>
                <a:r>
                  <a:rPr lang="en-US" dirty="0">
                    <a:solidFill>
                      <a:schemeClr val="tx1"/>
                    </a:solidFill>
                  </a:rPr>
                  <a:t>AWS Management Console</a:t>
                </a:r>
              </a:p>
              <a:p>
                <a:pPr marL="285750" indent="-285750">
                  <a:buFont typeface="Arial" panose="020B0604020202020204" pitchFamily="34" charset="0"/>
                  <a:buChar char="•"/>
                </a:pPr>
                <a:r>
                  <a:rPr lang="en-US" dirty="0">
                    <a:solidFill>
                      <a:schemeClr val="tx1"/>
                    </a:solidFill>
                  </a:rPr>
                  <a:t>AWS Organizations</a:t>
                </a:r>
              </a:p>
            </p:txBody>
          </p:sp>
          <p:pic>
            <p:nvPicPr>
              <p:cNvPr id="17" name="Graphic 16">
                <a:extLst>
                  <a:ext uri="{FF2B5EF4-FFF2-40B4-BE49-F238E27FC236}">
                    <a16:creationId xmlns="" xmlns:a16="http://schemas.microsoft.com/office/drawing/2014/main" id="{86231876-1F15-45AA-A0D8-DBB4645B9B55}"/>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1322176" y="1313778"/>
                <a:ext cx="952500" cy="952500"/>
              </a:xfrm>
              <a:prstGeom prst="rect">
                <a:avLst/>
              </a:prstGeom>
            </p:spPr>
          </p:pic>
        </p:grpSp>
        <p:grpSp>
          <p:nvGrpSpPr>
            <p:cNvPr id="23" name="Group 22">
              <a:extLst>
                <a:ext uri="{FF2B5EF4-FFF2-40B4-BE49-F238E27FC236}">
                  <a16:creationId xmlns="" xmlns:a16="http://schemas.microsoft.com/office/drawing/2014/main" id="{8217D444-66CF-4532-85BE-AF8392F2E323}"/>
                </a:ext>
                <a:ext uri="{C183D7F6-B498-43B3-948B-1728B52AA6E4}">
                  <adec:decorative xmlns="" xmlns:adec="http://schemas.microsoft.com/office/drawing/2017/decorative" val="1"/>
                </a:ext>
              </a:extLst>
            </p:cNvPr>
            <p:cNvGrpSpPr/>
            <p:nvPr/>
          </p:nvGrpSpPr>
          <p:grpSpPr>
            <a:xfrm>
              <a:off x="213507" y="1262084"/>
              <a:ext cx="3657600" cy="2560320"/>
              <a:chOff x="485360" y="1262084"/>
              <a:chExt cx="3657600" cy="2560320"/>
            </a:xfrm>
          </p:grpSpPr>
          <p:sp>
            <p:nvSpPr>
              <p:cNvPr id="6" name="Rectangle 5">
                <a:extLst>
                  <a:ext uri="{FF2B5EF4-FFF2-40B4-BE49-F238E27FC236}">
                    <a16:creationId xmlns="" xmlns:a16="http://schemas.microsoft.com/office/drawing/2014/main" id="{C6CDBA70-960A-4098-817D-A32EB18BE912}"/>
                  </a:ext>
                </a:extLst>
              </p:cNvPr>
              <p:cNvSpPr/>
              <p:nvPr/>
            </p:nvSpPr>
            <p:spPr>
              <a:xfrm>
                <a:off x="485360" y="1262084"/>
                <a:ext cx="3657600" cy="256032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Compute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EC2</a:t>
                </a:r>
              </a:p>
              <a:p>
                <a:pPr marL="285750" indent="-285750">
                  <a:buFont typeface="Arial" panose="020B0604020202020204" pitchFamily="34" charset="0"/>
                  <a:buChar char="•"/>
                </a:pPr>
                <a:r>
                  <a:rPr lang="en-US" dirty="0">
                    <a:solidFill>
                      <a:schemeClr val="tx1"/>
                    </a:solidFill>
                  </a:rPr>
                  <a:t>AWS Lambda</a:t>
                </a:r>
              </a:p>
              <a:p>
                <a:pPr marL="285750" indent="-285750">
                  <a:buFont typeface="Arial" panose="020B0604020202020204" pitchFamily="34" charset="0"/>
                  <a:buChar char="•"/>
                </a:pPr>
                <a:r>
                  <a:rPr lang="en-US" dirty="0">
                    <a:solidFill>
                      <a:schemeClr val="tx1"/>
                    </a:solidFill>
                  </a:rPr>
                  <a:t>AWS Elastic Beanstalk</a:t>
                </a:r>
              </a:p>
              <a:p>
                <a:pPr marL="285750" indent="-285750">
                  <a:buFont typeface="Arial" panose="020B0604020202020204" pitchFamily="34" charset="0"/>
                  <a:buChar char="•"/>
                </a:pPr>
                <a:r>
                  <a:rPr lang="en-US" dirty="0">
                    <a:solidFill>
                      <a:schemeClr val="tx1"/>
                    </a:solidFill>
                  </a:rPr>
                  <a:t>Amazon EC2 Auto Scaling</a:t>
                </a:r>
              </a:p>
              <a:p>
                <a:pPr marL="285750" indent="-285750">
                  <a:buFont typeface="Arial" panose="020B0604020202020204" pitchFamily="34" charset="0"/>
                  <a:buChar char="•"/>
                </a:pPr>
                <a:r>
                  <a:rPr lang="en-US" dirty="0">
                    <a:solidFill>
                      <a:schemeClr val="tx1"/>
                    </a:solidFill>
                  </a:rPr>
                  <a:t>Amazon ECS</a:t>
                </a:r>
              </a:p>
              <a:p>
                <a:pPr marL="285750" indent="-285750">
                  <a:buFont typeface="Arial" panose="020B0604020202020204" pitchFamily="34" charset="0"/>
                  <a:buChar char="•"/>
                </a:pPr>
                <a:r>
                  <a:rPr lang="en-US" dirty="0">
                    <a:solidFill>
                      <a:schemeClr val="tx1"/>
                    </a:solidFill>
                  </a:rPr>
                  <a:t>Amazon EKS</a:t>
                </a:r>
              </a:p>
              <a:p>
                <a:pPr marL="285750" indent="-285750">
                  <a:buFont typeface="Arial" panose="020B0604020202020204" pitchFamily="34" charset="0"/>
                  <a:buChar char="•"/>
                </a:pPr>
                <a:r>
                  <a:rPr lang="en-US" dirty="0">
                    <a:solidFill>
                      <a:schemeClr val="tx1"/>
                    </a:solidFill>
                  </a:rPr>
                  <a:t>Amazon ECR</a:t>
                </a:r>
              </a:p>
              <a:p>
                <a:pPr marL="285750" indent="-285750">
                  <a:buFont typeface="Arial" panose="020B0604020202020204" pitchFamily="34" charset="0"/>
                  <a:buChar char="•"/>
                </a:pPr>
                <a:r>
                  <a:rPr lang="en-US" dirty="0">
                    <a:solidFill>
                      <a:schemeClr val="tx1"/>
                    </a:solidFill>
                  </a:rPr>
                  <a:t>AWS </a:t>
                </a:r>
                <a:r>
                  <a:rPr lang="en-US" dirty="0" err="1">
                    <a:solidFill>
                      <a:schemeClr val="tx1"/>
                    </a:solidFill>
                  </a:rPr>
                  <a:t>Fargate</a:t>
                </a:r>
                <a:endParaRPr lang="en-US" dirty="0">
                  <a:solidFill>
                    <a:schemeClr val="tx1"/>
                  </a:solidFill>
                </a:endParaRPr>
              </a:p>
            </p:txBody>
          </p:sp>
          <p:pic>
            <p:nvPicPr>
              <p:cNvPr id="18" name="Graphic 17">
                <a:extLst>
                  <a:ext uri="{FF2B5EF4-FFF2-40B4-BE49-F238E27FC236}">
                    <a16:creationId xmlns="" xmlns:a16="http://schemas.microsoft.com/office/drawing/2014/main" id="{69DD8796-36E6-4C9E-90E8-926F4A140B18}"/>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190460" y="1262084"/>
                <a:ext cx="952500" cy="952500"/>
              </a:xfrm>
              <a:prstGeom prst="rect">
                <a:avLst/>
              </a:prstGeom>
            </p:spPr>
          </p:pic>
        </p:grpSp>
        <p:grpSp>
          <p:nvGrpSpPr>
            <p:cNvPr id="27" name="Group 26">
              <a:extLst>
                <a:ext uri="{FF2B5EF4-FFF2-40B4-BE49-F238E27FC236}">
                  <a16:creationId xmlns="" xmlns:a16="http://schemas.microsoft.com/office/drawing/2014/main" id="{47225EAA-BE4D-4854-BEA6-D3235895A340}"/>
                </a:ext>
                <a:ext uri="{C183D7F6-B498-43B3-948B-1728B52AA6E4}">
                  <adec:decorative xmlns="" xmlns:adec="http://schemas.microsoft.com/office/drawing/2017/decorative" val="1"/>
                </a:ext>
              </a:extLst>
            </p:cNvPr>
            <p:cNvGrpSpPr/>
            <p:nvPr/>
          </p:nvGrpSpPr>
          <p:grpSpPr>
            <a:xfrm>
              <a:off x="4279365" y="4565169"/>
              <a:ext cx="3657600" cy="1737360"/>
              <a:chOff x="213507" y="4065373"/>
              <a:chExt cx="3657600" cy="1737360"/>
            </a:xfrm>
          </p:grpSpPr>
          <p:sp>
            <p:nvSpPr>
              <p:cNvPr id="7" name="Rectangle 6">
                <a:extLst>
                  <a:ext uri="{FF2B5EF4-FFF2-40B4-BE49-F238E27FC236}">
                    <a16:creationId xmlns="" xmlns:a16="http://schemas.microsoft.com/office/drawing/2014/main" id="{70CC8A2F-C48A-478E-9C82-850C3EE9C6C4}"/>
                  </a:ext>
                </a:extLst>
              </p:cNvPr>
              <p:cNvSpPr/>
              <p:nvPr/>
            </p:nvSpPr>
            <p:spPr>
              <a:xfrm>
                <a:off x="213507" y="4065373"/>
                <a:ext cx="3657600" cy="17373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Networking and Content </a:t>
                </a:r>
                <a:br>
                  <a:rPr lang="en-US" b="1" dirty="0">
                    <a:solidFill>
                      <a:schemeClr val="tx1"/>
                    </a:solidFill>
                  </a:rPr>
                </a:br>
                <a:r>
                  <a:rPr lang="en-US" b="1" dirty="0">
                    <a:solidFill>
                      <a:schemeClr val="tx1"/>
                    </a:solidFill>
                  </a:rPr>
                  <a:t>Delivery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VPC</a:t>
                </a:r>
              </a:p>
              <a:p>
                <a:pPr marL="285750" indent="-285750">
                  <a:buFont typeface="Arial" panose="020B0604020202020204" pitchFamily="34" charset="0"/>
                  <a:buChar char="•"/>
                </a:pPr>
                <a:r>
                  <a:rPr lang="en-US" dirty="0">
                    <a:solidFill>
                      <a:schemeClr val="tx1"/>
                    </a:solidFill>
                  </a:rPr>
                  <a:t>Amazon Route 53</a:t>
                </a:r>
              </a:p>
              <a:p>
                <a:pPr marL="285750" indent="-285750">
                  <a:buFont typeface="Arial" panose="020B0604020202020204" pitchFamily="34" charset="0"/>
                  <a:buChar char="•"/>
                </a:pPr>
                <a:r>
                  <a:rPr lang="en-US" dirty="0">
                    <a:solidFill>
                      <a:schemeClr val="tx1"/>
                    </a:solidFill>
                  </a:rPr>
                  <a:t>Amazon CloudFront</a:t>
                </a:r>
              </a:p>
              <a:p>
                <a:pPr marL="285750" indent="-285750">
                  <a:buFont typeface="Arial" panose="020B0604020202020204" pitchFamily="34" charset="0"/>
                  <a:buChar char="•"/>
                </a:pPr>
                <a:r>
                  <a:rPr lang="en-US" dirty="0">
                    <a:solidFill>
                      <a:schemeClr val="tx1"/>
                    </a:solidFill>
                  </a:rPr>
                  <a:t>Elastic Load Balancing</a:t>
                </a:r>
              </a:p>
            </p:txBody>
          </p:sp>
          <p:pic>
            <p:nvPicPr>
              <p:cNvPr id="19" name="Graphic 18">
                <a:extLst>
                  <a:ext uri="{FF2B5EF4-FFF2-40B4-BE49-F238E27FC236}">
                    <a16:creationId xmlns="" xmlns:a16="http://schemas.microsoft.com/office/drawing/2014/main" id="{962CDCC8-7439-4768-A5F1-28E915A9E87A}"/>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918607" y="4065373"/>
                <a:ext cx="952500" cy="952500"/>
              </a:xfrm>
              <a:prstGeom prst="rect">
                <a:avLst/>
              </a:prstGeom>
            </p:spPr>
          </p:pic>
        </p:grpSp>
        <p:grpSp>
          <p:nvGrpSpPr>
            <p:cNvPr id="24" name="Group 23">
              <a:extLst>
                <a:ext uri="{FF2B5EF4-FFF2-40B4-BE49-F238E27FC236}">
                  <a16:creationId xmlns="" xmlns:a16="http://schemas.microsoft.com/office/drawing/2014/main" id="{4CF9800D-A9E1-4D45-9CE7-6387CF6AB897}"/>
                </a:ext>
                <a:ext uri="{C183D7F6-B498-43B3-948B-1728B52AA6E4}">
                  <adec:decorative xmlns="" xmlns:adec="http://schemas.microsoft.com/office/drawing/2017/decorative" val="1"/>
                </a:ext>
              </a:extLst>
            </p:cNvPr>
            <p:cNvGrpSpPr/>
            <p:nvPr/>
          </p:nvGrpSpPr>
          <p:grpSpPr>
            <a:xfrm>
              <a:off x="4279365" y="1262084"/>
              <a:ext cx="3657600" cy="1463040"/>
              <a:chOff x="3870754" y="1405218"/>
              <a:chExt cx="3657600" cy="1463040"/>
            </a:xfrm>
          </p:grpSpPr>
          <p:sp>
            <p:nvSpPr>
              <p:cNvPr id="11" name="Rectangle 10">
                <a:extLst>
                  <a:ext uri="{FF2B5EF4-FFF2-40B4-BE49-F238E27FC236}">
                    <a16:creationId xmlns="" xmlns:a16="http://schemas.microsoft.com/office/drawing/2014/main" id="{E9858DC9-50D9-482F-B862-0F0E53804D74}"/>
                  </a:ext>
                </a:extLst>
              </p:cNvPr>
              <p:cNvSpPr/>
              <p:nvPr/>
            </p:nvSpPr>
            <p:spPr>
              <a:xfrm>
                <a:off x="3870754" y="1405218"/>
                <a:ext cx="3657600" cy="1463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Storage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S3</a:t>
                </a:r>
              </a:p>
              <a:p>
                <a:pPr marL="285750" indent="-285750">
                  <a:buFont typeface="Arial" panose="020B0604020202020204" pitchFamily="34" charset="0"/>
                  <a:buChar char="•"/>
                </a:pPr>
                <a:r>
                  <a:rPr lang="en-US" dirty="0">
                    <a:solidFill>
                      <a:schemeClr val="tx1"/>
                    </a:solidFill>
                  </a:rPr>
                  <a:t>Amazon S3 Glacier</a:t>
                </a:r>
              </a:p>
              <a:p>
                <a:pPr marL="285750" indent="-285750">
                  <a:buFont typeface="Arial" panose="020B0604020202020204" pitchFamily="34" charset="0"/>
                  <a:buChar char="•"/>
                </a:pPr>
                <a:r>
                  <a:rPr lang="en-US" dirty="0">
                    <a:solidFill>
                      <a:schemeClr val="tx1"/>
                    </a:solidFill>
                  </a:rPr>
                  <a:t>Amazon EFS</a:t>
                </a:r>
              </a:p>
              <a:p>
                <a:pPr marL="285750" indent="-285750">
                  <a:buFont typeface="Arial" panose="020B0604020202020204" pitchFamily="34" charset="0"/>
                  <a:buChar char="•"/>
                </a:pPr>
                <a:r>
                  <a:rPr lang="en-US" dirty="0">
                    <a:solidFill>
                      <a:schemeClr val="tx1"/>
                    </a:solidFill>
                  </a:rPr>
                  <a:t>Amazon EBS</a:t>
                </a:r>
              </a:p>
            </p:txBody>
          </p:sp>
          <p:pic>
            <p:nvPicPr>
              <p:cNvPr id="20" name="Graphic 19">
                <a:extLst>
                  <a:ext uri="{FF2B5EF4-FFF2-40B4-BE49-F238E27FC236}">
                    <a16:creationId xmlns="" xmlns:a16="http://schemas.microsoft.com/office/drawing/2014/main" id="{F16B8D4E-9D89-478C-A02B-0ECEA9EC365C}"/>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554869" y="1405218"/>
                <a:ext cx="952500" cy="952500"/>
              </a:xfrm>
              <a:prstGeom prst="rect">
                <a:avLst/>
              </a:prstGeom>
            </p:spPr>
          </p:pic>
        </p:grpSp>
        <p:grpSp>
          <p:nvGrpSpPr>
            <p:cNvPr id="28" name="Group 27">
              <a:extLst>
                <a:ext uri="{FF2B5EF4-FFF2-40B4-BE49-F238E27FC236}">
                  <a16:creationId xmlns="" xmlns:a16="http://schemas.microsoft.com/office/drawing/2014/main" id="{6072A09E-4B22-44EC-BFA5-98EC60759458}"/>
                </a:ext>
                <a:ext uri="{C183D7F6-B498-43B3-948B-1728B52AA6E4}">
                  <adec:decorative xmlns="" xmlns:adec="http://schemas.microsoft.com/office/drawing/2017/decorative" val="1"/>
                </a:ext>
              </a:extLst>
            </p:cNvPr>
            <p:cNvGrpSpPr/>
            <p:nvPr/>
          </p:nvGrpSpPr>
          <p:grpSpPr>
            <a:xfrm>
              <a:off x="4279365" y="2913627"/>
              <a:ext cx="3657600" cy="1463040"/>
              <a:chOff x="4138359" y="2914606"/>
              <a:chExt cx="3657600" cy="1463040"/>
            </a:xfrm>
          </p:grpSpPr>
          <p:sp>
            <p:nvSpPr>
              <p:cNvPr id="12" name="Rectangle 11">
                <a:extLst>
                  <a:ext uri="{FF2B5EF4-FFF2-40B4-BE49-F238E27FC236}">
                    <a16:creationId xmlns="" xmlns:a16="http://schemas.microsoft.com/office/drawing/2014/main" id="{D45D2EF2-ABDD-4EC4-BD07-31436240B915}"/>
                  </a:ext>
                </a:extLst>
              </p:cNvPr>
              <p:cNvSpPr/>
              <p:nvPr/>
            </p:nvSpPr>
            <p:spPr>
              <a:xfrm>
                <a:off x="4138359" y="2914606"/>
                <a:ext cx="3657600" cy="1463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Database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RDS</a:t>
                </a:r>
              </a:p>
              <a:p>
                <a:pPr marL="285750" indent="-285750">
                  <a:buFont typeface="Arial" panose="020B0604020202020204" pitchFamily="34" charset="0"/>
                  <a:buChar char="•"/>
                </a:pPr>
                <a:r>
                  <a:rPr lang="en-US" dirty="0">
                    <a:solidFill>
                      <a:schemeClr val="tx1"/>
                    </a:solidFill>
                  </a:rPr>
                  <a:t>Amazon DynamoDB</a:t>
                </a:r>
              </a:p>
              <a:p>
                <a:pPr marL="285750" indent="-285750">
                  <a:buFont typeface="Arial" panose="020B0604020202020204" pitchFamily="34" charset="0"/>
                  <a:buChar char="•"/>
                </a:pPr>
                <a:r>
                  <a:rPr lang="en-US" dirty="0">
                    <a:solidFill>
                      <a:schemeClr val="tx1"/>
                    </a:solidFill>
                  </a:rPr>
                  <a:t>Amazon Redshift</a:t>
                </a:r>
              </a:p>
              <a:p>
                <a:pPr marL="285750" indent="-285750">
                  <a:buFont typeface="Arial" panose="020B0604020202020204" pitchFamily="34" charset="0"/>
                  <a:buChar char="•"/>
                </a:pPr>
                <a:r>
                  <a:rPr lang="en-US" dirty="0">
                    <a:solidFill>
                      <a:schemeClr val="tx1"/>
                    </a:solidFill>
                  </a:rPr>
                  <a:t>Amazon Aurora</a:t>
                </a:r>
              </a:p>
            </p:txBody>
          </p:sp>
          <p:pic>
            <p:nvPicPr>
              <p:cNvPr id="21" name="Graphic 20">
                <a:extLst>
                  <a:ext uri="{FF2B5EF4-FFF2-40B4-BE49-F238E27FC236}">
                    <a16:creationId xmlns="" xmlns:a16="http://schemas.microsoft.com/office/drawing/2014/main" id="{B91CAA38-3E3D-4B60-B64B-AE46FCFE2C6B}"/>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6843459" y="2914606"/>
                <a:ext cx="952500" cy="952500"/>
              </a:xfrm>
              <a:prstGeom prst="rect">
                <a:avLst/>
              </a:prstGeom>
            </p:spPr>
          </p:pic>
        </p:grpSp>
        <p:grpSp>
          <p:nvGrpSpPr>
            <p:cNvPr id="26" name="Group 25">
              <a:extLst>
                <a:ext uri="{FF2B5EF4-FFF2-40B4-BE49-F238E27FC236}">
                  <a16:creationId xmlns="" xmlns:a16="http://schemas.microsoft.com/office/drawing/2014/main" id="{3F398F01-D7FF-4C47-BB1A-AC5C4BF9DAA9}"/>
                </a:ext>
                <a:ext uri="{C183D7F6-B498-43B3-948B-1728B52AA6E4}">
                  <adec:decorative xmlns="" xmlns:adec="http://schemas.microsoft.com/office/drawing/2017/decorative" val="1"/>
                </a:ext>
              </a:extLst>
            </p:cNvPr>
            <p:cNvGrpSpPr/>
            <p:nvPr/>
          </p:nvGrpSpPr>
          <p:grpSpPr>
            <a:xfrm>
              <a:off x="213507" y="4290849"/>
              <a:ext cx="3657600" cy="2011680"/>
              <a:chOff x="4258380" y="4530794"/>
              <a:chExt cx="3657600" cy="2011680"/>
            </a:xfrm>
          </p:grpSpPr>
          <p:sp>
            <p:nvSpPr>
              <p:cNvPr id="13" name="Rectangle 12">
                <a:extLst>
                  <a:ext uri="{FF2B5EF4-FFF2-40B4-BE49-F238E27FC236}">
                    <a16:creationId xmlns="" xmlns:a16="http://schemas.microsoft.com/office/drawing/2014/main" id="{70B7F073-77D0-4472-8FBA-C14D58D47B90}"/>
                  </a:ext>
                </a:extLst>
              </p:cNvPr>
              <p:cNvSpPr/>
              <p:nvPr/>
            </p:nvSpPr>
            <p:spPr>
              <a:xfrm>
                <a:off x="4258380" y="4530794"/>
                <a:ext cx="3657600" cy="201168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Security, Identity, and </a:t>
                </a:r>
                <a:br>
                  <a:rPr lang="en-US" b="1" dirty="0">
                    <a:solidFill>
                      <a:schemeClr val="tx1"/>
                    </a:solidFill>
                  </a:rPr>
                </a:br>
                <a:r>
                  <a:rPr lang="en-US" b="1" dirty="0">
                    <a:solidFill>
                      <a:schemeClr val="tx1"/>
                    </a:solidFill>
                  </a:rPr>
                  <a:t>Compliance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IAM</a:t>
                </a:r>
              </a:p>
              <a:p>
                <a:pPr marL="285750" indent="-285750">
                  <a:buFont typeface="Arial" panose="020B0604020202020204" pitchFamily="34" charset="0"/>
                  <a:buChar char="•"/>
                </a:pPr>
                <a:r>
                  <a:rPr lang="en-US" dirty="0">
                    <a:solidFill>
                      <a:schemeClr val="tx1"/>
                    </a:solidFill>
                  </a:rPr>
                  <a:t>Amazon Cognito</a:t>
                </a:r>
              </a:p>
              <a:p>
                <a:pPr marL="285750" indent="-285750">
                  <a:buFont typeface="Arial" panose="020B0604020202020204" pitchFamily="34" charset="0"/>
                  <a:buChar char="•"/>
                </a:pPr>
                <a:r>
                  <a:rPr lang="en-US" dirty="0">
                    <a:solidFill>
                      <a:schemeClr val="tx1"/>
                    </a:solidFill>
                  </a:rPr>
                  <a:t>AWS Shield</a:t>
                </a:r>
              </a:p>
              <a:p>
                <a:pPr marL="285750" indent="-285750">
                  <a:buFont typeface="Arial" panose="020B0604020202020204" pitchFamily="34" charset="0"/>
                  <a:buChar char="•"/>
                </a:pPr>
                <a:r>
                  <a:rPr lang="en-US" dirty="0">
                    <a:solidFill>
                      <a:schemeClr val="tx1"/>
                    </a:solidFill>
                  </a:rPr>
                  <a:t>AWS Artifact</a:t>
                </a:r>
              </a:p>
              <a:p>
                <a:pPr marL="285750" indent="-285750">
                  <a:buFont typeface="Arial" panose="020B0604020202020204" pitchFamily="34" charset="0"/>
                  <a:buChar char="•"/>
                </a:pPr>
                <a:r>
                  <a:rPr lang="en-US" dirty="0">
                    <a:solidFill>
                      <a:schemeClr val="tx1"/>
                    </a:solidFill>
                  </a:rPr>
                  <a:t>AWS KMS</a:t>
                </a:r>
              </a:p>
            </p:txBody>
          </p:sp>
          <p:pic>
            <p:nvPicPr>
              <p:cNvPr id="22" name="Graphic 21">
                <a:extLst>
                  <a:ext uri="{FF2B5EF4-FFF2-40B4-BE49-F238E27FC236}">
                    <a16:creationId xmlns="" xmlns:a16="http://schemas.microsoft.com/office/drawing/2014/main" id="{75E8E0D8-C945-420A-8B0C-B5D29E86971F}"/>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6963480" y="4530794"/>
                <a:ext cx="952500" cy="952500"/>
              </a:xfrm>
              <a:prstGeom prst="rect">
                <a:avLst/>
              </a:prstGeom>
            </p:spPr>
          </p:pic>
        </p:grpSp>
      </p:grpSp>
      <p:sp>
        <p:nvSpPr>
          <p:cNvPr id="5" name="Footer Placeholder 4">
            <a:extLst>
              <a:ext uri="{FF2B5EF4-FFF2-40B4-BE49-F238E27FC236}">
                <a16:creationId xmlns="" xmlns:a16="http://schemas.microsoft.com/office/drawing/2014/main" id="{42605E79-1FC8-4AAA-83C7-AA5FFA671B9A}"/>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3971867C-A9B5-4232-85ED-2FB43C1DFF66}"/>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201332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en-US" dirty="0"/>
              <a:t>Three ways to interact with AWS</a:t>
            </a:r>
          </a:p>
        </p:txBody>
      </p:sp>
      <p:pic>
        <p:nvPicPr>
          <p:cNvPr id="4" name="Picture 3" descr="The AWS Management Console is a graphical interfa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46" y="1133180"/>
            <a:ext cx="1950791" cy="1950791"/>
          </a:xfrm>
          <a:prstGeom prst="rect">
            <a:avLst/>
          </a:prstGeom>
          <a:ln>
            <a:noFill/>
          </a:ln>
          <a:effectLst/>
        </p:spPr>
      </p:pic>
      <p:sp>
        <p:nvSpPr>
          <p:cNvPr id="5" name="TextBox 4"/>
          <p:cNvSpPr txBox="1"/>
          <p:nvPr/>
        </p:nvSpPr>
        <p:spPr>
          <a:xfrm>
            <a:off x="2841143" y="1458719"/>
            <a:ext cx="5105824" cy="430887"/>
          </a:xfrm>
          <a:prstGeom prst="rect">
            <a:avLst/>
          </a:prstGeom>
          <a:noFill/>
        </p:spPr>
        <p:txBody>
          <a:bodyPr wrap="square" lIns="0" tIns="0" rIns="0" bIns="0" rtlCol="0">
            <a:spAutoFit/>
          </a:bodyPr>
          <a:lstStyle/>
          <a:p>
            <a:pPr defTabSz="1219170">
              <a:defRPr/>
            </a:pPr>
            <a:r>
              <a:rPr lang="en-US" sz="2800" b="1" kern="0" dirty="0">
                <a:latin typeface="Amazon Ember Light" panose="020B0403020204020204" pitchFamily="34" charset="0"/>
                <a:ea typeface="Amazon Ember Light" panose="020B0403020204020204" pitchFamily="34" charset="0"/>
                <a:cs typeface="Amazon Ember Light" panose="020B0403020204020204" pitchFamily="34" charset="0"/>
              </a:rPr>
              <a:t>AWS Management Console</a:t>
            </a:r>
          </a:p>
        </p:txBody>
      </p:sp>
      <p:sp>
        <p:nvSpPr>
          <p:cNvPr id="6" name="TextBox 5"/>
          <p:cNvSpPr txBox="1"/>
          <p:nvPr/>
        </p:nvSpPr>
        <p:spPr>
          <a:xfrm>
            <a:off x="2830112" y="2010469"/>
            <a:ext cx="8421637" cy="338554"/>
          </a:xfrm>
          <a:prstGeom prst="rect">
            <a:avLst/>
          </a:prstGeom>
          <a:noFill/>
        </p:spPr>
        <p:txBody>
          <a:bodyPr wrap="square" lIns="0" tIns="0" rIns="0" bIns="0" rtlCol="0">
            <a:spAutoFit/>
          </a:bodyPr>
          <a:lstStyle/>
          <a:p>
            <a:pPr defTabSz="1219170">
              <a:defRPr/>
            </a:pPr>
            <a:r>
              <a:rPr lang="en-US" sz="2200" kern="0" dirty="0" smtClean="0">
                <a:latin typeface="Amazon Ember Light" panose="020B0403020204020204" pitchFamily="34" charset="0"/>
                <a:ea typeface="Amazon Ember Light" panose="020B0403020204020204" pitchFamily="34" charset="0"/>
                <a:cs typeface="Amazon Ember Light" panose="020B0403020204020204" pitchFamily="34" charset="0"/>
              </a:rPr>
              <a:t>Easy-to-use </a:t>
            </a:r>
            <a:r>
              <a:rPr lang="en-US" sz="2200" kern="0" dirty="0">
                <a:solidFill>
                  <a:srgbClr val="333399"/>
                </a:solidFill>
                <a:latin typeface="Amazon Ember Light" panose="020B0403020204020204" pitchFamily="34" charset="0"/>
                <a:ea typeface="Amazon Ember Light" panose="020B0403020204020204" pitchFamily="34" charset="0"/>
                <a:cs typeface="Amazon Ember Light" panose="020B0403020204020204" pitchFamily="34" charset="0"/>
              </a:rPr>
              <a:t>graphical interface</a:t>
            </a:r>
          </a:p>
        </p:txBody>
      </p:sp>
      <p:pic>
        <p:nvPicPr>
          <p:cNvPr id="2050" name="Picture 2" descr="The command line provides direct access to servi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47" y="3234638"/>
            <a:ext cx="1871528" cy="1203301"/>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30111" y="3185274"/>
            <a:ext cx="6397016"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Command Line Interface (AWS CLI)</a:t>
            </a:r>
          </a:p>
        </p:txBody>
      </p:sp>
      <p:sp>
        <p:nvSpPr>
          <p:cNvPr id="8" name="TextBox 7"/>
          <p:cNvSpPr txBox="1"/>
          <p:nvPr/>
        </p:nvSpPr>
        <p:spPr>
          <a:xfrm>
            <a:off x="2853653" y="3712032"/>
            <a:ext cx="8195348" cy="338554"/>
          </a:xfrm>
          <a:prstGeom prst="rect">
            <a:avLst/>
          </a:prstGeom>
          <a:noFill/>
        </p:spPr>
        <p:txBody>
          <a:bodyPr wrap="square" lIns="0" tIns="0" rIns="0" bIns="0" rtlCol="0">
            <a:spAutoFit/>
          </a:bodyPr>
          <a:lstStyle/>
          <a:p>
            <a:pPr defTabSz="1219170">
              <a:defRPr/>
            </a:pPr>
            <a:r>
              <a:rPr lang="en-US" sz="2200" kern="0" dirty="0" smtClean="0">
                <a:latin typeface="Amazon Ember Light" panose="020B0403020204020204" pitchFamily="34" charset="0"/>
                <a:ea typeface="Amazon Ember Light" panose="020B0403020204020204" pitchFamily="34" charset="0"/>
                <a:cs typeface="Amazon Ember Light" panose="020B0403020204020204" pitchFamily="34" charset="0"/>
              </a:rPr>
              <a:t>Access </a:t>
            </a: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to services by discrete commands or </a:t>
            </a:r>
            <a:r>
              <a:rPr lang="en-US" sz="2200" kern="0" dirty="0">
                <a:solidFill>
                  <a:srgbClr val="333399"/>
                </a:solidFill>
                <a:latin typeface="Amazon Ember Light" panose="020B0403020204020204" pitchFamily="34" charset="0"/>
                <a:ea typeface="Amazon Ember Light" panose="020B0403020204020204" pitchFamily="34" charset="0"/>
                <a:cs typeface="Amazon Ember Light" panose="020B0403020204020204" pitchFamily="34" charset="0"/>
              </a:rPr>
              <a:t>scripts</a:t>
            </a:r>
          </a:p>
        </p:txBody>
      </p:sp>
      <p:pic>
        <p:nvPicPr>
          <p:cNvPr id="2052" name="Picture 4" descr="SDKs allow you to access services using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46" y="4893090"/>
            <a:ext cx="1871529" cy="1299863"/>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852174" y="4854383"/>
            <a:ext cx="6601198"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Software Development Kits (SDKs)</a:t>
            </a:r>
          </a:p>
        </p:txBody>
      </p:sp>
      <p:sp>
        <p:nvSpPr>
          <p:cNvPr id="10" name="TextBox 9"/>
          <p:cNvSpPr txBox="1"/>
          <p:nvPr/>
        </p:nvSpPr>
        <p:spPr>
          <a:xfrm>
            <a:off x="2841144" y="5380206"/>
            <a:ext cx="8421637" cy="830997"/>
          </a:xfrm>
          <a:prstGeom prst="rect">
            <a:avLst/>
          </a:prstGeom>
          <a:noFill/>
        </p:spPr>
        <p:txBody>
          <a:bodyPr wrap="square" lIns="0" tIns="0" rIns="0" bIns="0" rtlCol="0">
            <a:spAutoFit/>
          </a:bodyPr>
          <a:lstStyle/>
          <a:p>
            <a:pPr algn="just" defTabSz="1219170">
              <a:defRPr/>
            </a:pPr>
            <a:r>
              <a:rPr lang="en-US" kern="0" dirty="0" smtClean="0">
                <a:latin typeface="Amazon Ember Light" panose="020B0403020204020204" pitchFamily="34" charset="0"/>
                <a:ea typeface="Amazon Ember Light" panose="020B0403020204020204" pitchFamily="34" charset="0"/>
                <a:cs typeface="Amazon Ember Light" panose="020B0403020204020204" pitchFamily="34" charset="0"/>
              </a:rPr>
              <a:t>Access </a:t>
            </a:r>
            <a:r>
              <a:rPr lang="en-US" kern="0" dirty="0">
                <a:latin typeface="Amazon Ember Light" panose="020B0403020204020204" pitchFamily="34" charset="0"/>
                <a:ea typeface="Amazon Ember Light" panose="020B0403020204020204" pitchFamily="34" charset="0"/>
                <a:cs typeface="Amazon Ember Light" panose="020B0403020204020204" pitchFamily="34" charset="0"/>
              </a:rPr>
              <a:t>services directly from your code (such as Java, Python, and others</a:t>
            </a:r>
            <a:r>
              <a:rPr lang="en-US" kern="0" dirty="0" smtClean="0">
                <a:latin typeface="Amazon Ember Light" panose="020B0403020204020204" pitchFamily="34" charset="0"/>
                <a:ea typeface="Amazon Ember Light" panose="020B0403020204020204" pitchFamily="34" charset="0"/>
                <a:cs typeface="Amazon Ember Light" panose="020B0403020204020204" pitchFamily="34" charset="0"/>
              </a:rPr>
              <a:t>).</a:t>
            </a:r>
          </a:p>
          <a:p>
            <a:pPr algn="just" defTabSz="1219170">
              <a:defRPr/>
            </a:pPr>
            <a:r>
              <a:rPr lang="en-US" dirty="0"/>
              <a:t>AWS </a:t>
            </a:r>
            <a:r>
              <a:rPr lang="en-US" dirty="0" smtClean="0">
                <a:solidFill>
                  <a:srgbClr val="333399"/>
                </a:solidFill>
              </a:rPr>
              <a:t>provides </a:t>
            </a:r>
            <a:r>
              <a:rPr lang="en-US" dirty="0">
                <a:solidFill>
                  <a:srgbClr val="333399"/>
                </a:solidFill>
              </a:rPr>
              <a:t>packages </a:t>
            </a:r>
            <a:r>
              <a:rPr lang="en-US" dirty="0"/>
              <a:t>that enable accessing AWS in a variety of popular programming languages. </a:t>
            </a:r>
            <a:endParaRPr lang="en-US" kern="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Footer Placeholder 1">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2151019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p:txBody>
          <a:bodyPr/>
          <a:lstStyle/>
          <a:p>
            <a:r>
              <a:rPr lang="en-US" sz="2400" dirty="0"/>
              <a:t>AWS is a </a:t>
            </a:r>
            <a:r>
              <a:rPr lang="en-US" sz="2400" dirty="0">
                <a:solidFill>
                  <a:srgbClr val="333399"/>
                </a:solidFill>
              </a:rPr>
              <a:t>secure cloud platform </a:t>
            </a:r>
            <a:r>
              <a:rPr lang="en-US" sz="2400" dirty="0"/>
              <a:t>that offers a broad set of global cloud-based products called </a:t>
            </a:r>
            <a:r>
              <a:rPr lang="en-US" sz="2400" dirty="0">
                <a:solidFill>
                  <a:srgbClr val="333399"/>
                </a:solidFill>
              </a:rPr>
              <a:t>services</a:t>
            </a:r>
            <a:r>
              <a:rPr lang="en-US" sz="2400" dirty="0"/>
              <a:t> that are </a:t>
            </a:r>
            <a:r>
              <a:rPr lang="en-US" sz="2400" dirty="0">
                <a:solidFill>
                  <a:srgbClr val="333399"/>
                </a:solidFill>
              </a:rPr>
              <a:t>designed to work together</a:t>
            </a:r>
            <a:r>
              <a:rPr lang="en-US" sz="2400" dirty="0"/>
              <a:t>.</a:t>
            </a:r>
          </a:p>
          <a:p>
            <a:r>
              <a:rPr lang="en-US" sz="2400" dirty="0"/>
              <a:t>There are many </a:t>
            </a:r>
            <a:r>
              <a:rPr lang="en-US" sz="2400" dirty="0">
                <a:solidFill>
                  <a:srgbClr val="333399"/>
                </a:solidFill>
              </a:rPr>
              <a:t>categories</a:t>
            </a:r>
            <a:r>
              <a:rPr lang="en-US" sz="2400" dirty="0"/>
              <a:t> of AWS services, and each category has many </a:t>
            </a:r>
            <a:r>
              <a:rPr lang="en-US" sz="2400" dirty="0">
                <a:solidFill>
                  <a:srgbClr val="333399"/>
                </a:solidFill>
              </a:rPr>
              <a:t>services</a:t>
            </a:r>
            <a:r>
              <a:rPr lang="en-US" sz="2400" dirty="0"/>
              <a:t> to choose from.</a:t>
            </a:r>
          </a:p>
          <a:p>
            <a:r>
              <a:rPr lang="en-US" sz="2400" dirty="0"/>
              <a:t>Choose a service based on your </a:t>
            </a:r>
            <a:r>
              <a:rPr lang="en-US" sz="2400" dirty="0">
                <a:solidFill>
                  <a:srgbClr val="333399"/>
                </a:solidFill>
              </a:rPr>
              <a:t>business goals </a:t>
            </a:r>
            <a:r>
              <a:rPr lang="en-US" sz="2400" dirty="0"/>
              <a:t>and technology requirements.</a:t>
            </a:r>
          </a:p>
          <a:p>
            <a:r>
              <a:rPr lang="en-US" sz="2400" dirty="0"/>
              <a:t>There are three ways to interact with AWS services.</a:t>
            </a:r>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14</a:t>
            </a:fld>
            <a:endParaRPr lang="en-US" dirty="0"/>
          </a:p>
        </p:txBody>
      </p:sp>
      <p:sp>
        <p:nvSpPr>
          <p:cNvPr id="2" name="Footer Placeholder 1">
            <a:extLst>
              <a:ext uri="{FF2B5EF4-FFF2-40B4-BE49-F238E27FC236}">
                <a16:creationId xmlns="" xmlns:a16="http://schemas.microsoft.com/office/drawing/2014/main" id="{161F0458-3057-6C4E-AA8A-F09A50D08BCB}"/>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46750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5CE37FC-7A8B-44D9-81E2-261BB07D0FE4}"/>
              </a:ext>
            </a:extLst>
          </p:cNvPr>
          <p:cNvSpPr>
            <a:spLocks noGrp="1"/>
          </p:cNvSpPr>
          <p:nvPr>
            <p:ph type="body" sz="quarter" idx="10"/>
          </p:nvPr>
        </p:nvSpPr>
        <p:spPr/>
        <p:txBody>
          <a:bodyPr/>
          <a:lstStyle/>
          <a:p>
            <a:r>
              <a:rPr lang="en-US" dirty="0"/>
              <a:t>Module 1: Cloud Concepts Overview</a:t>
            </a:r>
          </a:p>
        </p:txBody>
      </p:sp>
      <p:sp>
        <p:nvSpPr>
          <p:cNvPr id="2" name="Title 1">
            <a:extLst>
              <a:ext uri="{FF2B5EF4-FFF2-40B4-BE49-F238E27FC236}">
                <a16:creationId xmlns="" xmlns:a16="http://schemas.microsoft.com/office/drawing/2014/main" id="{F00BED13-8D2C-4766-9155-69F93F23130E}"/>
              </a:ext>
            </a:extLst>
          </p:cNvPr>
          <p:cNvSpPr>
            <a:spLocks noGrp="1"/>
          </p:cNvSpPr>
          <p:nvPr>
            <p:ph type="title"/>
          </p:nvPr>
        </p:nvSpPr>
        <p:spPr/>
        <p:txBody>
          <a:bodyPr/>
          <a:lstStyle/>
          <a:p>
            <a:r>
              <a:rPr lang="en-US" sz="4000" dirty="0"/>
              <a:t>Section 4: Moving to the AWS Cloud – The AWS Cloud Adoption Framework (AWS CAF)</a:t>
            </a:r>
          </a:p>
        </p:txBody>
      </p:sp>
      <p:sp>
        <p:nvSpPr>
          <p:cNvPr id="4" name="Footer Placeholder 3">
            <a:extLst>
              <a:ext uri="{FF2B5EF4-FFF2-40B4-BE49-F238E27FC236}">
                <a16:creationId xmlns="" xmlns:a16="http://schemas.microsoft.com/office/drawing/2014/main" id="{45ABFB0A-C846-448D-8F4A-120954CD6736}"/>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4978149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407A5F-CF8E-44E7-AD14-142EF82B4540}"/>
              </a:ext>
            </a:extLst>
          </p:cNvPr>
          <p:cNvSpPr>
            <a:spLocks noGrp="1"/>
          </p:cNvSpPr>
          <p:nvPr>
            <p:ph type="title"/>
          </p:nvPr>
        </p:nvSpPr>
        <p:spPr/>
        <p:txBody>
          <a:bodyPr/>
          <a:lstStyle/>
          <a:p>
            <a:r>
              <a:rPr lang="en-US" dirty="0" smtClean="0"/>
              <a:t>Why AWS CAF?</a:t>
            </a:r>
            <a:endParaRPr lang="en-US" dirty="0"/>
          </a:p>
        </p:txBody>
      </p:sp>
      <p:sp>
        <p:nvSpPr>
          <p:cNvPr id="3" name="Content Placeholder 2">
            <a:extLst>
              <a:ext uri="{FF2B5EF4-FFF2-40B4-BE49-F238E27FC236}">
                <a16:creationId xmlns="" xmlns:a16="http://schemas.microsoft.com/office/drawing/2014/main" id="{C16D0D1A-38D3-482A-9832-B779620BD3DE}"/>
              </a:ext>
            </a:extLst>
          </p:cNvPr>
          <p:cNvSpPr>
            <a:spLocks noGrp="1"/>
          </p:cNvSpPr>
          <p:nvPr>
            <p:ph idx="1"/>
          </p:nvPr>
        </p:nvSpPr>
        <p:spPr/>
        <p:txBody>
          <a:bodyPr/>
          <a:lstStyle/>
          <a:p>
            <a:pPr algn="just"/>
            <a:r>
              <a:rPr lang="en-US" dirty="0"/>
              <a:t>C</a:t>
            </a:r>
            <a:r>
              <a:rPr lang="en-US" dirty="0" smtClean="0"/>
              <a:t>loud </a:t>
            </a:r>
            <a:r>
              <a:rPr lang="en-US" dirty="0"/>
              <a:t>computing </a:t>
            </a:r>
            <a:r>
              <a:rPr lang="en-US" dirty="0">
                <a:solidFill>
                  <a:srgbClr val="333399"/>
                </a:solidFill>
              </a:rPr>
              <a:t>offers many advantages </a:t>
            </a:r>
            <a:r>
              <a:rPr lang="en-US" dirty="0"/>
              <a:t>over the traditional </a:t>
            </a:r>
            <a:r>
              <a:rPr lang="en-US" dirty="0" smtClean="0"/>
              <a:t>model.</a:t>
            </a:r>
          </a:p>
          <a:p>
            <a:pPr algn="just"/>
            <a:endParaRPr lang="en-US" dirty="0" smtClean="0"/>
          </a:p>
          <a:p>
            <a:pPr algn="just"/>
            <a:r>
              <a:rPr lang="en-US" dirty="0" smtClean="0"/>
              <a:t>For </a:t>
            </a:r>
            <a:r>
              <a:rPr lang="en-US" dirty="0"/>
              <a:t>most organizations, </a:t>
            </a:r>
            <a:r>
              <a:rPr lang="en-US" dirty="0">
                <a:solidFill>
                  <a:srgbClr val="333399"/>
                </a:solidFill>
              </a:rPr>
              <a:t>cloud adoption does not happen instantly</a:t>
            </a:r>
            <a:r>
              <a:rPr lang="en-US" dirty="0" smtClean="0"/>
              <a:t>.</a:t>
            </a:r>
          </a:p>
          <a:p>
            <a:pPr algn="just"/>
            <a:endParaRPr lang="en-US" dirty="0" smtClean="0">
              <a:solidFill>
                <a:srgbClr val="333399"/>
              </a:solidFill>
            </a:endParaRPr>
          </a:p>
          <a:p>
            <a:pPr algn="just"/>
            <a:r>
              <a:rPr lang="en-US" dirty="0" smtClean="0">
                <a:solidFill>
                  <a:srgbClr val="333399"/>
                </a:solidFill>
              </a:rPr>
              <a:t>Technology</a:t>
            </a:r>
            <a:r>
              <a:rPr lang="en-US" dirty="0" smtClean="0"/>
              <a:t> </a:t>
            </a:r>
            <a:r>
              <a:rPr lang="en-US" dirty="0"/>
              <a:t>is one thing, but an organization also consists of </a:t>
            </a:r>
            <a:r>
              <a:rPr lang="en-US" dirty="0">
                <a:solidFill>
                  <a:srgbClr val="333399"/>
                </a:solidFill>
              </a:rPr>
              <a:t>people</a:t>
            </a:r>
            <a:r>
              <a:rPr lang="en-US" dirty="0"/>
              <a:t> and </a:t>
            </a:r>
            <a:r>
              <a:rPr lang="en-US" dirty="0">
                <a:solidFill>
                  <a:srgbClr val="333399"/>
                </a:solidFill>
              </a:rPr>
              <a:t>processes</a:t>
            </a:r>
            <a:r>
              <a:rPr lang="en-US" dirty="0"/>
              <a:t>, and these three elements </a:t>
            </a:r>
            <a:r>
              <a:rPr lang="en-US" dirty="0">
                <a:solidFill>
                  <a:srgbClr val="333399"/>
                </a:solidFill>
              </a:rPr>
              <a:t>must all be in alignment </a:t>
            </a:r>
            <a:r>
              <a:rPr lang="en-US" dirty="0"/>
              <a:t>for successful cloud adoption. </a:t>
            </a:r>
            <a:endParaRPr lang="en-US" dirty="0" smtClean="0"/>
          </a:p>
        </p:txBody>
      </p:sp>
      <p:sp>
        <p:nvSpPr>
          <p:cNvPr id="5" name="Footer Placeholder 4">
            <a:extLst>
              <a:ext uri="{FF2B5EF4-FFF2-40B4-BE49-F238E27FC236}">
                <a16:creationId xmlns="" xmlns:a16="http://schemas.microsoft.com/office/drawing/2014/main" id="{151A7C78-4571-4510-9202-7E8F39EA4F7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0D5D8B70-E87F-4055-ACB4-FEBC0DE30CB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21491148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407A5F-CF8E-44E7-AD14-142EF82B4540}"/>
              </a:ext>
            </a:extLst>
          </p:cNvPr>
          <p:cNvSpPr>
            <a:spLocks noGrp="1"/>
          </p:cNvSpPr>
          <p:nvPr>
            <p:ph type="title"/>
          </p:nvPr>
        </p:nvSpPr>
        <p:spPr/>
        <p:txBody>
          <a:bodyPr/>
          <a:lstStyle/>
          <a:p>
            <a:r>
              <a:rPr lang="en-US" dirty="0" smtClean="0"/>
              <a:t>Why AWS CAF?</a:t>
            </a:r>
            <a:endParaRPr lang="en-US" dirty="0"/>
          </a:p>
        </p:txBody>
      </p:sp>
      <p:sp>
        <p:nvSpPr>
          <p:cNvPr id="3" name="Content Placeholder 2">
            <a:extLst>
              <a:ext uri="{FF2B5EF4-FFF2-40B4-BE49-F238E27FC236}">
                <a16:creationId xmlns="" xmlns:a16="http://schemas.microsoft.com/office/drawing/2014/main" id="{C16D0D1A-38D3-482A-9832-B779620BD3DE}"/>
              </a:ext>
            </a:extLst>
          </p:cNvPr>
          <p:cNvSpPr>
            <a:spLocks noGrp="1"/>
          </p:cNvSpPr>
          <p:nvPr>
            <p:ph idx="1"/>
          </p:nvPr>
        </p:nvSpPr>
        <p:spPr/>
        <p:txBody>
          <a:bodyPr/>
          <a:lstStyle/>
          <a:p>
            <a:pPr algn="just"/>
            <a:r>
              <a:rPr lang="en-US" sz="2400" dirty="0" smtClean="0"/>
              <a:t>Cloud adoption </a:t>
            </a:r>
            <a:r>
              <a:rPr lang="en-US" sz="2400" dirty="0"/>
              <a:t>requires that </a:t>
            </a:r>
            <a:r>
              <a:rPr lang="en-US" sz="2400" dirty="0">
                <a:solidFill>
                  <a:srgbClr val="333399"/>
                </a:solidFill>
              </a:rPr>
              <a:t>stakeholders across all organizational units</a:t>
            </a:r>
            <a:r>
              <a:rPr lang="en-US" sz="2400" dirty="0"/>
              <a:t>—both within and outside IT—</a:t>
            </a:r>
            <a:r>
              <a:rPr lang="en-US" sz="2400" dirty="0">
                <a:solidFill>
                  <a:srgbClr val="333399"/>
                </a:solidFill>
              </a:rPr>
              <a:t>support fundamental </a:t>
            </a:r>
            <a:r>
              <a:rPr lang="en-US" sz="2400" dirty="0" smtClean="0">
                <a:solidFill>
                  <a:srgbClr val="333399"/>
                </a:solidFill>
              </a:rPr>
              <a:t>IT changes</a:t>
            </a:r>
            <a:r>
              <a:rPr lang="en-US" sz="2400" dirty="0" smtClean="0"/>
              <a:t>. </a:t>
            </a:r>
          </a:p>
          <a:p>
            <a:pPr algn="just"/>
            <a:endParaRPr lang="en-US" sz="2400" dirty="0" smtClean="0"/>
          </a:p>
          <a:p>
            <a:pPr algn="just"/>
            <a:r>
              <a:rPr lang="en-US" sz="2400" dirty="0" smtClean="0"/>
              <a:t>AWS CAF was </a:t>
            </a:r>
            <a:r>
              <a:rPr lang="en-US" sz="2400" dirty="0"/>
              <a:t>created to </a:t>
            </a:r>
            <a:r>
              <a:rPr lang="en-US" sz="2400" dirty="0">
                <a:solidFill>
                  <a:srgbClr val="333399"/>
                </a:solidFill>
              </a:rPr>
              <a:t>help organizations </a:t>
            </a:r>
            <a:r>
              <a:rPr lang="en-US" sz="2400" dirty="0"/>
              <a:t>design and travel an accelerated path to </a:t>
            </a:r>
            <a:r>
              <a:rPr lang="en-US" sz="2400" dirty="0">
                <a:solidFill>
                  <a:srgbClr val="333399"/>
                </a:solidFill>
              </a:rPr>
              <a:t>successful cloud adoption</a:t>
            </a:r>
            <a:r>
              <a:rPr lang="en-US" sz="2400" dirty="0" smtClean="0"/>
              <a:t>.</a:t>
            </a:r>
          </a:p>
          <a:p>
            <a:pPr algn="just"/>
            <a:endParaRPr lang="en-US" sz="2400" dirty="0"/>
          </a:p>
          <a:p>
            <a:r>
              <a:rPr lang="en-US" sz="2400" dirty="0"/>
              <a:t>Cloud computing introduces a significant shift in how </a:t>
            </a:r>
            <a:r>
              <a:rPr lang="en-US" sz="2400" dirty="0">
                <a:solidFill>
                  <a:srgbClr val="333399"/>
                </a:solidFill>
              </a:rPr>
              <a:t>technology is obtained, used, and managed</a:t>
            </a:r>
            <a:r>
              <a:rPr lang="en-US" sz="2400" dirty="0"/>
              <a:t>. </a:t>
            </a:r>
            <a:endParaRPr lang="en-US" sz="2400" dirty="0" smtClean="0"/>
          </a:p>
          <a:p>
            <a:endParaRPr lang="en-US" sz="2400" dirty="0"/>
          </a:p>
          <a:p>
            <a:r>
              <a:rPr lang="en-US" sz="2400" dirty="0" smtClean="0"/>
              <a:t>It </a:t>
            </a:r>
            <a:r>
              <a:rPr lang="en-US" sz="2400" dirty="0"/>
              <a:t>also shifts how organizations </a:t>
            </a:r>
            <a:r>
              <a:rPr lang="en-US" sz="2400" dirty="0">
                <a:solidFill>
                  <a:srgbClr val="333399"/>
                </a:solidFill>
              </a:rPr>
              <a:t>budget and pay for technology services</a:t>
            </a:r>
            <a:r>
              <a:rPr lang="en-US" sz="2400" dirty="0"/>
              <a:t>. </a:t>
            </a:r>
          </a:p>
          <a:p>
            <a:endParaRPr lang="en-US" sz="2400" dirty="0"/>
          </a:p>
          <a:p>
            <a:endParaRPr lang="en-US" sz="2400" dirty="0"/>
          </a:p>
          <a:p>
            <a:pPr algn="just"/>
            <a:endParaRPr lang="en-US" sz="2400" dirty="0"/>
          </a:p>
        </p:txBody>
      </p:sp>
      <p:sp>
        <p:nvSpPr>
          <p:cNvPr id="5" name="Footer Placeholder 4">
            <a:extLst>
              <a:ext uri="{FF2B5EF4-FFF2-40B4-BE49-F238E27FC236}">
                <a16:creationId xmlns="" xmlns:a16="http://schemas.microsoft.com/office/drawing/2014/main" id="{151A7C78-4571-4510-9202-7E8F39EA4F7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0D5D8B70-E87F-4055-ACB4-FEBC0DE30CB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21984301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AWS Cloud Adoption Framework (AWS CAF)</a:t>
            </a:r>
          </a:p>
        </p:txBody>
      </p:sp>
      <p:pic>
        <p:nvPicPr>
          <p:cNvPr id="9" name="Picture 8" descr="aws caf perspectives.">
            <a:extLst>
              <a:ext uri="{FF2B5EF4-FFF2-40B4-BE49-F238E27FC236}">
                <a16:creationId xmlns="" xmlns:a16="http://schemas.microsoft.com/office/drawing/2014/main" id="{4094E6EC-892C-4F81-821B-9D3E33A843DE}"/>
              </a:ext>
            </a:extLst>
          </p:cNvPr>
          <p:cNvPicPr>
            <a:picLocks noChangeAspect="1"/>
          </p:cNvPicPr>
          <p:nvPr/>
        </p:nvPicPr>
        <p:blipFill>
          <a:blip r:embed="rId4"/>
          <a:stretch>
            <a:fillRect/>
          </a:stretch>
        </p:blipFill>
        <p:spPr>
          <a:xfrm>
            <a:off x="315106" y="1524228"/>
            <a:ext cx="5780894" cy="2611924"/>
          </a:xfrm>
          <a:prstGeom prst="rect">
            <a:avLst/>
          </a:prstGeom>
        </p:spPr>
      </p:pic>
      <p:sp>
        <p:nvSpPr>
          <p:cNvPr id="10" name="TextBox 9">
            <a:extLst>
              <a:ext uri="{FF2B5EF4-FFF2-40B4-BE49-F238E27FC236}">
                <a16:creationId xmlns="" xmlns:a16="http://schemas.microsoft.com/office/drawing/2014/main" id="{02919256-8B24-4E86-8A9D-2C5BEE6666EF}"/>
              </a:ext>
            </a:extLst>
          </p:cNvPr>
          <p:cNvSpPr txBox="1"/>
          <p:nvPr/>
        </p:nvSpPr>
        <p:spPr>
          <a:xfrm>
            <a:off x="1874493" y="4217567"/>
            <a:ext cx="2685351"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CAF perspectives</a:t>
            </a:r>
          </a:p>
        </p:txBody>
      </p:sp>
      <p:sp>
        <p:nvSpPr>
          <p:cNvPr id="8" name="Content Placeholder 7">
            <a:extLst>
              <a:ext uri="{FF2B5EF4-FFF2-40B4-BE49-F238E27FC236}">
                <a16:creationId xmlns="" xmlns:a16="http://schemas.microsoft.com/office/drawing/2014/main" id="{05FEFD46-9772-45CB-877B-47378D20F30B}"/>
              </a:ext>
            </a:extLst>
          </p:cNvPr>
          <p:cNvSpPr>
            <a:spLocks noGrp="1"/>
          </p:cNvSpPr>
          <p:nvPr>
            <p:ph idx="13"/>
          </p:nvPr>
        </p:nvSpPr>
        <p:spPr/>
        <p:txBody>
          <a:bodyPr/>
          <a:lstStyle/>
          <a:p>
            <a:pPr algn="just">
              <a:buClr>
                <a:schemeClr val="tx1"/>
              </a:buClr>
            </a:pPr>
            <a:r>
              <a:rPr lang="en-US" sz="2400" dirty="0"/>
              <a:t>AWS CAF provides </a:t>
            </a:r>
            <a:r>
              <a:rPr lang="en-US" sz="2400" dirty="0">
                <a:solidFill>
                  <a:srgbClr val="333399"/>
                </a:solidFill>
              </a:rPr>
              <a:t>guidance</a:t>
            </a:r>
            <a:r>
              <a:rPr lang="en-US" sz="2400" dirty="0"/>
              <a:t> and </a:t>
            </a:r>
            <a:r>
              <a:rPr lang="en-US" sz="2400" dirty="0">
                <a:solidFill>
                  <a:srgbClr val="333399"/>
                </a:solidFill>
              </a:rPr>
              <a:t>best practices </a:t>
            </a:r>
            <a:r>
              <a:rPr lang="en-US" sz="2400" dirty="0"/>
              <a:t>to help organizations build a comprehensive approach </a:t>
            </a:r>
            <a:r>
              <a:rPr lang="en-US" sz="2400" dirty="0" smtClean="0"/>
              <a:t>towards</a:t>
            </a:r>
            <a:r>
              <a:rPr lang="en-US" sz="2400" dirty="0" smtClean="0"/>
              <a:t> </a:t>
            </a:r>
            <a:r>
              <a:rPr lang="en-US" sz="2400" dirty="0"/>
              <a:t>successful cloud adoption.</a:t>
            </a:r>
            <a:endParaRPr lang="en-US" sz="2400" b="1" dirty="0"/>
          </a:p>
          <a:p>
            <a:pPr algn="just">
              <a:buClr>
                <a:schemeClr val="tx1"/>
              </a:buClr>
            </a:pPr>
            <a:endParaRPr lang="en-US" sz="2400" dirty="0" smtClean="0"/>
          </a:p>
          <a:p>
            <a:pPr algn="just">
              <a:buClr>
                <a:schemeClr val="tx1"/>
              </a:buClr>
            </a:pPr>
            <a:r>
              <a:rPr lang="en-US" sz="2400" dirty="0" smtClean="0"/>
              <a:t>AWS </a:t>
            </a:r>
            <a:r>
              <a:rPr lang="en-US" sz="2400" dirty="0"/>
              <a:t>CAF is organized into </a:t>
            </a:r>
            <a:r>
              <a:rPr lang="en-US" sz="2400" dirty="0">
                <a:solidFill>
                  <a:srgbClr val="333399"/>
                </a:solidFill>
              </a:rPr>
              <a:t>six </a:t>
            </a:r>
            <a:r>
              <a:rPr lang="en-US" sz="2400" i="1" dirty="0">
                <a:solidFill>
                  <a:srgbClr val="333399"/>
                </a:solidFill>
              </a:rPr>
              <a:t>perspectives</a:t>
            </a:r>
            <a:r>
              <a:rPr lang="en-US" sz="2400" dirty="0">
                <a:solidFill>
                  <a:srgbClr val="333399"/>
                </a:solidFill>
              </a:rPr>
              <a:t>.</a:t>
            </a:r>
            <a:endParaRPr lang="en-US" sz="2400" i="1" dirty="0">
              <a:solidFill>
                <a:srgbClr val="333399"/>
              </a:solidFill>
            </a:endParaRPr>
          </a:p>
          <a:p>
            <a:pPr algn="just">
              <a:buClr>
                <a:schemeClr val="tx1"/>
              </a:buClr>
            </a:pPr>
            <a:endParaRPr lang="en-US" sz="2400" dirty="0" smtClean="0"/>
          </a:p>
          <a:p>
            <a:pPr algn="just">
              <a:buClr>
                <a:schemeClr val="tx1"/>
              </a:buClr>
            </a:pPr>
            <a:r>
              <a:rPr lang="en-US" sz="2400" dirty="0" smtClean="0"/>
              <a:t>Perspectives </a:t>
            </a:r>
            <a:r>
              <a:rPr lang="en-US" sz="2400" dirty="0"/>
              <a:t>consist of sets of </a:t>
            </a:r>
            <a:r>
              <a:rPr lang="en-US" sz="2400" i="1" dirty="0">
                <a:solidFill>
                  <a:srgbClr val="333399"/>
                </a:solidFill>
              </a:rPr>
              <a:t>capabilities</a:t>
            </a:r>
            <a:r>
              <a:rPr lang="en-US" sz="2400" dirty="0"/>
              <a:t>.</a:t>
            </a:r>
          </a:p>
        </p:txBody>
      </p:sp>
      <p:sp>
        <p:nvSpPr>
          <p:cNvPr id="3" name="Footer Placeholder 2">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8030353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core perspectives</a:t>
            </a:r>
          </a:p>
        </p:txBody>
      </p:sp>
      <p:pic>
        <p:nvPicPr>
          <p:cNvPr id="27" name="Picture 26" descr="business, people, and governance perspectives focus on business capabilities.">
            <a:extLst>
              <a:ext uri="{FF2B5EF4-FFF2-40B4-BE49-F238E27FC236}">
                <a16:creationId xmlns="" xmlns:a16="http://schemas.microsoft.com/office/drawing/2014/main" id="{B82F95D5-3075-4D2C-B846-0DBC9C360364}"/>
              </a:ext>
            </a:extLst>
          </p:cNvPr>
          <p:cNvPicPr>
            <a:picLocks noChangeAspect="1"/>
          </p:cNvPicPr>
          <p:nvPr/>
        </p:nvPicPr>
        <p:blipFill rotWithShape="1">
          <a:blip r:embed="rId4"/>
          <a:srcRect r="50500"/>
          <a:stretch/>
        </p:blipFill>
        <p:spPr>
          <a:xfrm>
            <a:off x="2168987" y="1797361"/>
            <a:ext cx="2861543" cy="2611924"/>
          </a:xfrm>
          <a:prstGeom prst="rect">
            <a:avLst/>
          </a:prstGeom>
        </p:spPr>
      </p:pic>
      <p:sp>
        <p:nvSpPr>
          <p:cNvPr id="22" name="TextBox 21">
            <a:extLst>
              <a:ext uri="{FF2B5EF4-FFF2-40B4-BE49-F238E27FC236}">
                <a16:creationId xmlns="" xmlns:a16="http://schemas.microsoft.com/office/drawing/2014/main" id="{539CE67D-41AB-4EE8-ABAC-1B3D9DAC5AF2}"/>
              </a:ext>
            </a:extLst>
          </p:cNvPr>
          <p:cNvSpPr txBox="1"/>
          <p:nvPr/>
        </p:nvSpPr>
        <p:spPr>
          <a:xfrm>
            <a:off x="2050297" y="4616878"/>
            <a:ext cx="3098925"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Focus on </a:t>
            </a:r>
            <a:r>
              <a:rPr lang="en-US" sz="28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business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capabilities</a:t>
            </a:r>
          </a:p>
        </p:txBody>
      </p:sp>
      <p:pic>
        <p:nvPicPr>
          <p:cNvPr id="31" name="Picture 30" descr="platform, security, and operations perspectives focus on technical capabilities.">
            <a:extLst>
              <a:ext uri="{FF2B5EF4-FFF2-40B4-BE49-F238E27FC236}">
                <a16:creationId xmlns="" xmlns:a16="http://schemas.microsoft.com/office/drawing/2014/main" id="{537923F9-B096-470A-B193-1CC4021E1A82}"/>
              </a:ext>
            </a:extLst>
          </p:cNvPr>
          <p:cNvPicPr>
            <a:picLocks noChangeAspect="1"/>
          </p:cNvPicPr>
          <p:nvPr/>
        </p:nvPicPr>
        <p:blipFill rotWithShape="1">
          <a:blip r:embed="rId4"/>
          <a:srcRect l="50500"/>
          <a:stretch/>
        </p:blipFill>
        <p:spPr>
          <a:xfrm>
            <a:off x="6967714" y="1797361"/>
            <a:ext cx="2861544" cy="2611924"/>
          </a:xfrm>
          <a:prstGeom prst="rect">
            <a:avLst/>
          </a:prstGeom>
        </p:spPr>
      </p:pic>
      <p:sp>
        <p:nvSpPr>
          <p:cNvPr id="56" name="TextBox 55">
            <a:extLst>
              <a:ext uri="{FF2B5EF4-FFF2-40B4-BE49-F238E27FC236}">
                <a16:creationId xmlns="" xmlns:a16="http://schemas.microsoft.com/office/drawing/2014/main" id="{29160EE8-19E0-4A78-8E63-817DE34C2D46}"/>
              </a:ext>
            </a:extLst>
          </p:cNvPr>
          <p:cNvSpPr txBox="1"/>
          <p:nvPr/>
        </p:nvSpPr>
        <p:spPr>
          <a:xfrm>
            <a:off x="6812155" y="4611355"/>
            <a:ext cx="3172663"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Focus on </a:t>
            </a:r>
            <a:r>
              <a:rPr lang="en-US" sz="28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technical</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capabilities</a:t>
            </a:r>
          </a:p>
        </p:txBody>
      </p:sp>
      <p:sp>
        <p:nvSpPr>
          <p:cNvPr id="3" name="Footer Placeholder 2">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93208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Amazon Ember Light" charset="0"/>
                <a:ea typeface="Amazon Ember Light" charset="0"/>
                <a:cs typeface="Amazon Ember Light" charset="0"/>
              </a:rPr>
              <a:t/>
            </a:r>
            <a:br>
              <a:rPr lang="en-US" sz="5400" dirty="0" smtClean="0">
                <a:latin typeface="Amazon Ember Light" charset="0"/>
                <a:ea typeface="Amazon Ember Light" charset="0"/>
                <a:cs typeface="Amazon Ember Light" charset="0"/>
              </a:rPr>
            </a:br>
            <a:r>
              <a:rPr lang="en-US" sz="5400" dirty="0" smtClean="0">
                <a:latin typeface="Amazon Ember Light" charset="0"/>
                <a:ea typeface="Amazon Ember Light" charset="0"/>
                <a:cs typeface="Amazon Ember Light" charset="0"/>
              </a:rPr>
              <a:t>Module </a:t>
            </a:r>
            <a:r>
              <a:rPr lang="en-US" sz="5400" dirty="0">
                <a:latin typeface="Amazon Ember Light" charset="0"/>
                <a:ea typeface="Amazon Ember Light" charset="0"/>
                <a:cs typeface="Amazon Ember Light" charset="0"/>
              </a:rPr>
              <a:t>1: Cloud Concepts Overview</a:t>
            </a:r>
          </a:p>
        </p:txBody>
      </p:sp>
      <p:sp>
        <p:nvSpPr>
          <p:cNvPr id="2" name="Text Placeholder 1"/>
          <p:cNvSpPr>
            <a:spLocks noGrp="1"/>
          </p:cNvSpPr>
          <p:nvPr>
            <p:ph type="body" sz="quarter" idx="10"/>
          </p:nvPr>
        </p:nvSpPr>
        <p:spPr/>
        <p:txBody>
          <a:bodyPr/>
          <a:lstStyle/>
          <a:p>
            <a:r>
              <a:rPr lang="en-US" dirty="0"/>
              <a:t>AWS Academy Cloud Foundations</a:t>
            </a:r>
          </a:p>
        </p:txBody>
      </p:sp>
      <p:sp>
        <p:nvSpPr>
          <p:cNvPr id="5" name="Footer Placeholder 1"/>
          <p:cNvSpPr txBox="1">
            <a:spLocks/>
          </p:cNvSpPr>
          <p:nvPr/>
        </p:nvSpPr>
        <p:spPr>
          <a:xfrm>
            <a:off x="0" y="6356350"/>
            <a:ext cx="3735388"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 2019 Amazon Web Services, Inc. or its Affiliates. All rights reserved.</a:t>
            </a:r>
          </a:p>
        </p:txBody>
      </p:sp>
    </p:spTree>
    <p:custDataLst>
      <p:tags r:id="rId1"/>
    </p:custDataLst>
    <p:extLst>
      <p:ext uri="{BB962C8B-B14F-4D97-AF65-F5344CB8AC3E}">
        <p14:creationId xmlns:p14="http://schemas.microsoft.com/office/powerpoint/2010/main" val="15055553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 xmlns:a16="http://schemas.microsoft.com/office/drawing/2014/main" id="{109700E7-EBBB-6001-C849-6181C07A9114}"/>
              </a:ext>
            </a:extLst>
          </p:cNvPr>
          <p:cNvSpPr>
            <a:spLocks noGrp="1"/>
          </p:cNvSpPr>
          <p:nvPr>
            <p:ph type="sldNum" sz="quarter" idx="20"/>
          </p:nvPr>
        </p:nvSpPr>
        <p:spPr/>
        <p:txBody>
          <a:bodyPr/>
          <a:lstStyle/>
          <a:p>
            <a:fld id="{930176A1-BCF0-4712-97A6-6B495F55390B}" type="slidenum">
              <a:rPr lang="en-US" smtClean="0"/>
              <a:pPr/>
              <a:t>20</a:t>
            </a:fld>
            <a:endParaRPr lang="en-US" dirty="0"/>
          </a:p>
        </p:txBody>
      </p:sp>
      <p:sp>
        <p:nvSpPr>
          <p:cNvPr id="6" name="Title 5">
            <a:extLst>
              <a:ext uri="{FF2B5EF4-FFF2-40B4-BE49-F238E27FC236}">
                <a16:creationId xmlns="" xmlns:a16="http://schemas.microsoft.com/office/drawing/2014/main" id="{6927D9B4-95F9-4098-8A93-66181B73F2A4}"/>
              </a:ext>
            </a:extLst>
          </p:cNvPr>
          <p:cNvSpPr>
            <a:spLocks noGrp="1"/>
          </p:cNvSpPr>
          <p:nvPr>
            <p:ph type="title"/>
          </p:nvPr>
        </p:nvSpPr>
        <p:spPr/>
        <p:txBody>
          <a:bodyPr/>
          <a:lstStyle/>
          <a:p>
            <a:r>
              <a:rPr lang="en-US" dirty="0"/>
              <a:t>Business perspective</a:t>
            </a:r>
          </a:p>
        </p:txBody>
      </p:sp>
      <p:grpSp>
        <p:nvGrpSpPr>
          <p:cNvPr id="15" name="Group 14" descr="CAF business perspective capabilities include IT finance, IT strategy, benefits realization, and business risk management.">
            <a:extLst>
              <a:ext uri="{FF2B5EF4-FFF2-40B4-BE49-F238E27FC236}">
                <a16:creationId xmlns="" xmlns:a16="http://schemas.microsoft.com/office/drawing/2014/main" id="{23EE4C2F-49BB-4BB8-880C-62BF14B038B5}"/>
              </a:ext>
            </a:extLst>
          </p:cNvPr>
          <p:cNvGrpSpPr/>
          <p:nvPr/>
        </p:nvGrpSpPr>
        <p:grpSpPr>
          <a:xfrm>
            <a:off x="419101" y="1528176"/>
            <a:ext cx="3470074" cy="4064550"/>
            <a:chOff x="419101" y="1528176"/>
            <a:chExt cx="3470074" cy="4064550"/>
          </a:xfrm>
        </p:grpSpPr>
        <p:pic>
          <p:nvPicPr>
            <p:cNvPr id="3" name="Picture 2" descr="caf business perspective and capabilities.">
              <a:extLst>
                <a:ext uri="{FF2B5EF4-FFF2-40B4-BE49-F238E27FC236}">
                  <a16:creationId xmlns="" xmlns:a16="http://schemas.microsoft.com/office/drawing/2014/main" id="{5DE2EE4C-11A8-4A5E-AD96-0998872BCC34}"/>
                </a:ext>
              </a:extLst>
            </p:cNvPr>
            <p:cNvPicPr>
              <a:picLocks noChangeAspect="1"/>
            </p:cNvPicPr>
            <p:nvPr/>
          </p:nvPicPr>
          <p:blipFill>
            <a:blip r:embed="rId4"/>
            <a:stretch>
              <a:fillRect/>
            </a:stretch>
          </p:blipFill>
          <p:spPr>
            <a:xfrm>
              <a:off x="419101" y="1528176"/>
              <a:ext cx="3470074" cy="4064550"/>
            </a:xfrm>
            <a:prstGeom prst="rect">
              <a:avLst/>
            </a:prstGeom>
          </p:spPr>
        </p:pic>
        <p:sp>
          <p:nvSpPr>
            <p:cNvPr id="2" name="TextBox 1">
              <a:extLst>
                <a:ext uri="{FF2B5EF4-FFF2-40B4-BE49-F238E27FC236}">
                  <a16:creationId xmlns="" xmlns:a16="http://schemas.microsoft.com/office/drawing/2014/main" id="{C107FC92-D204-4697-BC8E-D36820A450F4}"/>
                </a:ext>
              </a:extLst>
            </p:cNvPr>
            <p:cNvSpPr txBox="1"/>
            <p:nvPr/>
          </p:nvSpPr>
          <p:spPr>
            <a:xfrm>
              <a:off x="612736" y="2776169"/>
              <a:ext cx="1095172"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IT finance</a:t>
              </a:r>
            </a:p>
          </p:txBody>
        </p:sp>
        <p:sp>
          <p:nvSpPr>
            <p:cNvPr id="12" name="TextBox 11">
              <a:extLst>
                <a:ext uri="{FF2B5EF4-FFF2-40B4-BE49-F238E27FC236}">
                  <a16:creationId xmlns="" xmlns:a16="http://schemas.microsoft.com/office/drawing/2014/main" id="{0A3BE32A-EC3E-4EDE-BAFB-EC6C3F1BD32A}"/>
                </a:ext>
              </a:extLst>
            </p:cNvPr>
            <p:cNvSpPr txBox="1"/>
            <p:nvPr/>
          </p:nvSpPr>
          <p:spPr>
            <a:xfrm>
              <a:off x="612736" y="3511736"/>
              <a:ext cx="1175322"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IT strategy</a:t>
              </a:r>
            </a:p>
          </p:txBody>
        </p:sp>
        <p:sp>
          <p:nvSpPr>
            <p:cNvPr id="13" name="TextBox 12">
              <a:extLst>
                <a:ext uri="{FF2B5EF4-FFF2-40B4-BE49-F238E27FC236}">
                  <a16:creationId xmlns="" xmlns:a16="http://schemas.microsoft.com/office/drawing/2014/main" id="{8BF8912F-7FEC-4A4B-BF4B-D17523029876}"/>
                </a:ext>
              </a:extLst>
            </p:cNvPr>
            <p:cNvSpPr txBox="1"/>
            <p:nvPr/>
          </p:nvSpPr>
          <p:spPr>
            <a:xfrm>
              <a:off x="612736" y="4247303"/>
              <a:ext cx="1978427"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Benefits realization</a:t>
              </a:r>
            </a:p>
          </p:txBody>
        </p:sp>
        <p:sp>
          <p:nvSpPr>
            <p:cNvPr id="14" name="TextBox 13">
              <a:extLst>
                <a:ext uri="{FF2B5EF4-FFF2-40B4-BE49-F238E27FC236}">
                  <a16:creationId xmlns="" xmlns:a16="http://schemas.microsoft.com/office/drawing/2014/main" id="{ED9C18D4-178E-42F4-B57E-029C13C88775}"/>
                </a:ext>
              </a:extLst>
            </p:cNvPr>
            <p:cNvSpPr txBox="1"/>
            <p:nvPr/>
          </p:nvSpPr>
          <p:spPr>
            <a:xfrm>
              <a:off x="612736" y="4982871"/>
              <a:ext cx="2645276"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Business risk management</a:t>
              </a:r>
            </a:p>
          </p:txBody>
        </p:sp>
      </p:grpSp>
      <p:sp>
        <p:nvSpPr>
          <p:cNvPr id="16" name="TextBox 15">
            <a:extLst>
              <a:ext uri="{FF2B5EF4-FFF2-40B4-BE49-F238E27FC236}">
                <a16:creationId xmlns="" xmlns:a16="http://schemas.microsoft.com/office/drawing/2014/main" id="{FD7C096F-1FDA-4EFD-B254-4B600DBECE4E}"/>
              </a:ext>
            </a:extLst>
          </p:cNvPr>
          <p:cNvSpPr txBox="1"/>
          <p:nvPr/>
        </p:nvSpPr>
        <p:spPr>
          <a:xfrm>
            <a:off x="486638" y="5584883"/>
            <a:ext cx="3332965"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Business perspective capabilities</a:t>
            </a:r>
          </a:p>
        </p:txBody>
      </p:sp>
      <p:sp>
        <p:nvSpPr>
          <p:cNvPr id="11" name="Speech Bubble: Rectangle with Corners Rounded 10">
            <a:extLst>
              <a:ext uri="{FF2B5EF4-FFF2-40B4-BE49-F238E27FC236}">
                <a16:creationId xmlns="" xmlns:a16="http://schemas.microsoft.com/office/drawing/2014/main" id="{041FD849-F061-428A-BA4E-9F7099F438A5}"/>
              </a:ext>
            </a:extLst>
          </p:cNvPr>
          <p:cNvSpPr/>
          <p:nvPr/>
        </p:nvSpPr>
        <p:spPr>
          <a:xfrm>
            <a:off x="4534479" y="1528176"/>
            <a:ext cx="6968837" cy="1369403"/>
          </a:xfrm>
          <a:prstGeom prst="wedgeRoundRectCallout">
            <a:avLst>
              <a:gd name="adj1" fmla="val -8138"/>
              <a:gd name="adj2" fmla="val 7640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a:t>
            </a:r>
            <a:r>
              <a:rPr lang="en-US" sz="2400" b="1" dirty="0">
                <a:solidFill>
                  <a:srgbClr val="504BAB"/>
                </a:solidFill>
              </a:rPr>
              <a:t>IT</a:t>
            </a:r>
            <a:r>
              <a:rPr lang="en-US" sz="2400" b="1" dirty="0">
                <a:solidFill>
                  <a:schemeClr val="accent5"/>
                </a:solidFill>
              </a:rPr>
              <a:t> </a:t>
            </a:r>
            <a:r>
              <a:rPr lang="en-US" sz="2400" b="1" dirty="0">
                <a:solidFill>
                  <a:srgbClr val="504BAB"/>
                </a:solidFill>
              </a:rPr>
              <a:t>is aligned with business needs</a:t>
            </a:r>
            <a:r>
              <a:rPr lang="en-US" sz="2400" dirty="0">
                <a:solidFill>
                  <a:schemeClr val="tx1"/>
                </a:solidFill>
              </a:rPr>
              <a:t>, and that IT investments can be traced to demonstrable business results.</a:t>
            </a:r>
          </a:p>
        </p:txBody>
      </p:sp>
      <p:pic>
        <p:nvPicPr>
          <p:cNvPr id="7" name="Graphic 6">
            <a:extLst>
              <a:ext uri="{FF2B5EF4-FFF2-40B4-BE49-F238E27FC236}">
                <a16:creationId xmlns="" xmlns:a16="http://schemas.microsoft.com/office/drawing/2014/main" id="{0CEE030B-614E-4FC9-A72B-4111812E3ABF}"/>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flipH="1">
            <a:off x="7077865" y="3387961"/>
            <a:ext cx="1882064" cy="1828800"/>
          </a:xfrm>
          <a:prstGeom prst="rect">
            <a:avLst/>
          </a:prstGeom>
        </p:spPr>
      </p:pic>
      <p:sp>
        <p:nvSpPr>
          <p:cNvPr id="8" name="TextBox 7">
            <a:extLst>
              <a:ext uri="{FF2B5EF4-FFF2-40B4-BE49-F238E27FC236}">
                <a16:creationId xmlns="" xmlns:a16="http://schemas.microsoft.com/office/drawing/2014/main" id="{C9052E33-3446-402C-8007-D7836A8783FB}"/>
              </a:ext>
            </a:extLst>
          </p:cNvPr>
          <p:cNvSpPr txBox="1"/>
          <p:nvPr/>
        </p:nvSpPr>
        <p:spPr>
          <a:xfrm>
            <a:off x="6301921" y="5216761"/>
            <a:ext cx="3433953" cy="1015663"/>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Business managers, finance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managers, budget owners,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and strategy stakeholders</a:t>
            </a:r>
          </a:p>
        </p:txBody>
      </p:sp>
    </p:spTree>
    <p:custDataLst>
      <p:tags r:id="rId1"/>
    </p:custDataLst>
    <p:extLst>
      <p:ext uri="{BB962C8B-B14F-4D97-AF65-F5344CB8AC3E}">
        <p14:creationId xmlns:p14="http://schemas.microsoft.com/office/powerpoint/2010/main" val="776939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xmlns="" id="{DA3B973B-57F8-5C35-3867-F3BC5F0C1E3D}"/>
              </a:ext>
            </a:extLst>
          </p:cNvPr>
          <p:cNvSpPr>
            <a:spLocks noGrp="1"/>
          </p:cNvSpPr>
          <p:nvPr>
            <p:ph type="sldNum" sz="quarter" idx="20"/>
          </p:nvPr>
        </p:nvSpPr>
        <p:spPr/>
        <p:txBody>
          <a:bodyPr/>
          <a:lstStyle/>
          <a:p>
            <a:fld id="{930176A1-BCF0-4712-97A6-6B495F55390B}" type="slidenum">
              <a:rPr lang="en-US" smtClean="0"/>
              <a:pPr/>
              <a:t>21</a:t>
            </a:fld>
            <a:endParaRPr lang="en-US" dirty="0"/>
          </a:p>
        </p:txBody>
      </p:sp>
      <p:sp>
        <p:nvSpPr>
          <p:cNvPr id="6" name="Title 5">
            <a:extLst>
              <a:ext uri="{FF2B5EF4-FFF2-40B4-BE49-F238E27FC236}">
                <a16:creationId xmlns:a16="http://schemas.microsoft.com/office/drawing/2014/main" xmlns="" id="{6927D9B4-95F9-4098-8A93-66181B73F2A4}"/>
              </a:ext>
            </a:extLst>
          </p:cNvPr>
          <p:cNvSpPr>
            <a:spLocks noGrp="1"/>
          </p:cNvSpPr>
          <p:nvPr>
            <p:ph type="title"/>
          </p:nvPr>
        </p:nvSpPr>
        <p:spPr/>
        <p:txBody>
          <a:bodyPr/>
          <a:lstStyle/>
          <a:p>
            <a:r>
              <a:rPr lang="en-US" dirty="0"/>
              <a:t>People perspective</a:t>
            </a:r>
          </a:p>
        </p:txBody>
      </p:sp>
      <p:grpSp>
        <p:nvGrpSpPr>
          <p:cNvPr id="2" name="Group 1" descr="CAF people perspective capabilities include resource management, incentive management, career management, training management, and organizational change management.">
            <a:extLst>
              <a:ext uri="{FF2B5EF4-FFF2-40B4-BE49-F238E27FC236}">
                <a16:creationId xmlns:a16="http://schemas.microsoft.com/office/drawing/2014/main" xmlns="" id="{CE3ED518-7465-4870-A653-BB5F7B24A4E5}"/>
              </a:ext>
            </a:extLst>
          </p:cNvPr>
          <p:cNvGrpSpPr/>
          <p:nvPr/>
        </p:nvGrpSpPr>
        <p:grpSpPr>
          <a:xfrm>
            <a:off x="377735" y="1414291"/>
            <a:ext cx="3236784" cy="4473403"/>
            <a:chOff x="377735" y="1414291"/>
            <a:chExt cx="3236784" cy="4473403"/>
          </a:xfrm>
        </p:grpSpPr>
        <p:pic>
          <p:nvPicPr>
            <p:cNvPr id="3" name="Picture 2" descr="caf people perspective and capabilities.">
              <a:extLst>
                <a:ext uri="{FF2B5EF4-FFF2-40B4-BE49-F238E27FC236}">
                  <a16:creationId xmlns:a16="http://schemas.microsoft.com/office/drawing/2014/main" xmlns="" id="{BC612B13-8961-4F14-8B23-58148A056CC2}"/>
                </a:ext>
              </a:extLst>
            </p:cNvPr>
            <p:cNvPicPr>
              <a:picLocks noChangeAspect="1"/>
            </p:cNvPicPr>
            <p:nvPr/>
          </p:nvPicPr>
          <p:blipFill>
            <a:blip r:embed="rId4"/>
            <a:stretch>
              <a:fillRect/>
            </a:stretch>
          </p:blipFill>
          <p:spPr>
            <a:xfrm>
              <a:off x="377735" y="1414291"/>
              <a:ext cx="3236784" cy="4473403"/>
            </a:xfrm>
            <a:prstGeom prst="rect">
              <a:avLst/>
            </a:prstGeom>
          </p:spPr>
        </p:pic>
        <p:sp>
          <p:nvSpPr>
            <p:cNvPr id="9" name="TextBox 8">
              <a:extLst>
                <a:ext uri="{FF2B5EF4-FFF2-40B4-BE49-F238E27FC236}">
                  <a16:creationId xmlns:a16="http://schemas.microsoft.com/office/drawing/2014/main" xmlns="" id="{043AE840-B299-41B4-B6AE-0D0BBDE437CD}"/>
                </a:ext>
              </a:extLst>
            </p:cNvPr>
            <p:cNvSpPr txBox="1"/>
            <p:nvPr/>
          </p:nvSpPr>
          <p:spPr>
            <a:xfrm>
              <a:off x="581386" y="2576703"/>
              <a:ext cx="2315057"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Resource management</a:t>
              </a:r>
            </a:p>
          </p:txBody>
        </p:sp>
        <p:sp>
          <p:nvSpPr>
            <p:cNvPr id="11" name="TextBox 10">
              <a:extLst>
                <a:ext uri="{FF2B5EF4-FFF2-40B4-BE49-F238E27FC236}">
                  <a16:creationId xmlns:a16="http://schemas.microsoft.com/office/drawing/2014/main" xmlns="" id="{B4634F85-2E57-48DC-912F-4812582E4421}"/>
                </a:ext>
              </a:extLst>
            </p:cNvPr>
            <p:cNvSpPr txBox="1"/>
            <p:nvPr/>
          </p:nvSpPr>
          <p:spPr>
            <a:xfrm>
              <a:off x="581386" y="3265930"/>
              <a:ext cx="232146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Incentive management</a:t>
              </a:r>
            </a:p>
          </p:txBody>
        </p:sp>
        <p:sp>
          <p:nvSpPr>
            <p:cNvPr id="12" name="TextBox 11">
              <a:extLst>
                <a:ext uri="{FF2B5EF4-FFF2-40B4-BE49-F238E27FC236}">
                  <a16:creationId xmlns:a16="http://schemas.microsoft.com/office/drawing/2014/main" xmlns="" id="{B9A38E66-1ED1-42B7-93D9-A5E45AE42377}"/>
                </a:ext>
              </a:extLst>
            </p:cNvPr>
            <p:cNvSpPr txBox="1"/>
            <p:nvPr/>
          </p:nvSpPr>
          <p:spPr>
            <a:xfrm>
              <a:off x="581386" y="3943282"/>
              <a:ext cx="2079415"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Career management</a:t>
              </a:r>
            </a:p>
          </p:txBody>
        </p:sp>
        <p:sp>
          <p:nvSpPr>
            <p:cNvPr id="13" name="TextBox 12">
              <a:extLst>
                <a:ext uri="{FF2B5EF4-FFF2-40B4-BE49-F238E27FC236}">
                  <a16:creationId xmlns:a16="http://schemas.microsoft.com/office/drawing/2014/main" xmlns="" id="{D25B2734-DCCF-4961-849D-419031CC78F1}"/>
                </a:ext>
              </a:extLst>
            </p:cNvPr>
            <p:cNvSpPr txBox="1"/>
            <p:nvPr/>
          </p:nvSpPr>
          <p:spPr>
            <a:xfrm>
              <a:off x="581386" y="4632509"/>
              <a:ext cx="224131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Training management</a:t>
              </a:r>
            </a:p>
          </p:txBody>
        </p:sp>
        <p:sp>
          <p:nvSpPr>
            <p:cNvPr id="14" name="TextBox 13">
              <a:extLst>
                <a:ext uri="{FF2B5EF4-FFF2-40B4-BE49-F238E27FC236}">
                  <a16:creationId xmlns:a16="http://schemas.microsoft.com/office/drawing/2014/main" xmlns="" id="{D22A543D-490B-4689-A225-7239A3AFA4FF}"/>
                </a:ext>
              </a:extLst>
            </p:cNvPr>
            <p:cNvSpPr txBox="1"/>
            <p:nvPr/>
          </p:nvSpPr>
          <p:spPr>
            <a:xfrm>
              <a:off x="581386" y="5191112"/>
              <a:ext cx="2284600"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Organizational change</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 management</a:t>
              </a:r>
            </a:p>
          </p:txBody>
        </p:sp>
      </p:grpSp>
      <p:sp>
        <p:nvSpPr>
          <p:cNvPr id="15" name="TextBox 14">
            <a:extLst>
              <a:ext uri="{FF2B5EF4-FFF2-40B4-BE49-F238E27FC236}">
                <a16:creationId xmlns:a16="http://schemas.microsoft.com/office/drawing/2014/main" xmlns="" id="{ABE154DA-B99A-46BC-BDEA-4ECD8A0CE030}"/>
              </a:ext>
            </a:extLst>
          </p:cNvPr>
          <p:cNvSpPr txBox="1"/>
          <p:nvPr/>
        </p:nvSpPr>
        <p:spPr>
          <a:xfrm>
            <a:off x="403562" y="5888546"/>
            <a:ext cx="3172664"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People perspective capabilities</a:t>
            </a:r>
          </a:p>
        </p:txBody>
      </p:sp>
      <p:sp>
        <p:nvSpPr>
          <p:cNvPr id="10" name="Speech Bubble: Rectangle with Corners Rounded 9">
            <a:extLst>
              <a:ext uri="{FF2B5EF4-FFF2-40B4-BE49-F238E27FC236}">
                <a16:creationId xmlns:a16="http://schemas.microsoft.com/office/drawing/2014/main" xmlns="" id="{48616E1D-98D3-4BEE-8303-CE751E6D58E6}"/>
              </a:ext>
            </a:extLst>
          </p:cNvPr>
          <p:cNvSpPr/>
          <p:nvPr/>
        </p:nvSpPr>
        <p:spPr>
          <a:xfrm>
            <a:off x="4551300" y="1528176"/>
            <a:ext cx="6688199" cy="1387081"/>
          </a:xfrm>
          <a:prstGeom prst="wedgeRoundRectCallout">
            <a:avLst>
              <a:gd name="adj1" fmla="val -14111"/>
              <a:gd name="adj2" fmla="val 8226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prioritize </a:t>
            </a:r>
            <a:r>
              <a:rPr lang="en-US" sz="2400" b="1" dirty="0">
                <a:solidFill>
                  <a:srgbClr val="504BAB"/>
                </a:solidFill>
              </a:rPr>
              <a:t>training, staffing, and organizational changes </a:t>
            </a:r>
            <a:r>
              <a:rPr lang="en-US" sz="2400" dirty="0">
                <a:solidFill>
                  <a:schemeClr val="tx1"/>
                </a:solidFill>
              </a:rPr>
              <a:t>to build an agile organization.</a:t>
            </a:r>
          </a:p>
          <a:p>
            <a:endParaRPr lang="en-US" sz="2000" dirty="0">
              <a:solidFill>
                <a:schemeClr val="tx1"/>
              </a:solidFill>
            </a:endParaRPr>
          </a:p>
        </p:txBody>
      </p:sp>
      <p:pic>
        <p:nvPicPr>
          <p:cNvPr id="7" name="Graphic 6">
            <a:extLst>
              <a:ext uri="{FF2B5EF4-FFF2-40B4-BE49-F238E27FC236}">
                <a16:creationId xmlns:a16="http://schemas.microsoft.com/office/drawing/2014/main" xmlns="" id="{0CEE030B-614E-4FC9-A72B-4111812E3ABF}"/>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6177318" y="3430641"/>
            <a:ext cx="1882064" cy="1828800"/>
          </a:xfrm>
          <a:prstGeom prst="rect">
            <a:avLst/>
          </a:prstGeom>
        </p:spPr>
      </p:pic>
      <p:sp>
        <p:nvSpPr>
          <p:cNvPr id="8" name="TextBox 7">
            <a:extLst>
              <a:ext uri="{FF2B5EF4-FFF2-40B4-BE49-F238E27FC236}">
                <a16:creationId xmlns:a16="http://schemas.microsoft.com/office/drawing/2014/main" xmlns="" id="{C9052E33-3446-402C-8007-D7836A8783FB}"/>
              </a:ext>
            </a:extLst>
          </p:cNvPr>
          <p:cNvSpPr txBox="1"/>
          <p:nvPr/>
        </p:nvSpPr>
        <p:spPr>
          <a:xfrm>
            <a:off x="5436640" y="5263930"/>
            <a:ext cx="3363421"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Human resources, staffing,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and people managers</a:t>
            </a:r>
          </a:p>
        </p:txBody>
      </p:sp>
    </p:spTree>
    <p:custDataLst>
      <p:tags r:id="rId1"/>
    </p:custDataLst>
    <p:extLst>
      <p:ext uri="{BB962C8B-B14F-4D97-AF65-F5344CB8AC3E}">
        <p14:creationId xmlns:p14="http://schemas.microsoft.com/office/powerpoint/2010/main" val="406748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927D9B4-95F9-4098-8A93-66181B73F2A4}"/>
              </a:ext>
            </a:extLst>
          </p:cNvPr>
          <p:cNvSpPr>
            <a:spLocks noGrp="1"/>
          </p:cNvSpPr>
          <p:nvPr>
            <p:ph type="title"/>
          </p:nvPr>
        </p:nvSpPr>
        <p:spPr/>
        <p:txBody>
          <a:bodyPr/>
          <a:lstStyle/>
          <a:p>
            <a:r>
              <a:rPr lang="en-US" dirty="0"/>
              <a:t>Governance perspective</a:t>
            </a:r>
          </a:p>
        </p:txBody>
      </p:sp>
      <p:grpSp>
        <p:nvGrpSpPr>
          <p:cNvPr id="9" name="Group 8" descr="caf governance perspective and capabilities.">
            <a:extLst>
              <a:ext uri="{FF2B5EF4-FFF2-40B4-BE49-F238E27FC236}">
                <a16:creationId xmlns="" xmlns:a16="http://schemas.microsoft.com/office/drawing/2014/main" id="{19B9701A-7C09-42CF-BA3E-1DDD0294D5BC}"/>
              </a:ext>
            </a:extLst>
          </p:cNvPr>
          <p:cNvGrpSpPr/>
          <p:nvPr/>
        </p:nvGrpSpPr>
        <p:grpSpPr>
          <a:xfrm>
            <a:off x="419100" y="1356307"/>
            <a:ext cx="3224072" cy="3797584"/>
            <a:chOff x="419100" y="1356307"/>
            <a:chExt cx="3224072" cy="3797584"/>
          </a:xfrm>
        </p:grpSpPr>
        <p:pic>
          <p:nvPicPr>
            <p:cNvPr id="3" name="Picture 2" descr="caf governance perspective and capabilities.">
              <a:extLst>
                <a:ext uri="{FF2B5EF4-FFF2-40B4-BE49-F238E27FC236}">
                  <a16:creationId xmlns="" xmlns:a16="http://schemas.microsoft.com/office/drawing/2014/main" id="{93A37E14-4433-462F-B684-23DB9D5A55DD}"/>
                </a:ext>
              </a:extLst>
            </p:cNvPr>
            <p:cNvPicPr>
              <a:picLocks noChangeAspect="1"/>
            </p:cNvPicPr>
            <p:nvPr/>
          </p:nvPicPr>
          <p:blipFill>
            <a:blip r:embed="rId4"/>
            <a:stretch>
              <a:fillRect/>
            </a:stretch>
          </p:blipFill>
          <p:spPr>
            <a:xfrm>
              <a:off x="419100" y="1356307"/>
              <a:ext cx="3224072" cy="3797584"/>
            </a:xfrm>
            <a:prstGeom prst="rect">
              <a:avLst/>
            </a:prstGeom>
          </p:spPr>
        </p:pic>
        <p:sp>
          <p:nvSpPr>
            <p:cNvPr id="2" name="TextBox 1">
              <a:extLst>
                <a:ext uri="{FF2B5EF4-FFF2-40B4-BE49-F238E27FC236}">
                  <a16:creationId xmlns="" xmlns:a16="http://schemas.microsoft.com/office/drawing/2014/main" id="{A4B9A73F-3FAE-46C6-8AA0-3C56ED57DFDC}"/>
                </a:ext>
              </a:extLst>
            </p:cNvPr>
            <p:cNvSpPr txBox="1"/>
            <p:nvPr/>
          </p:nvSpPr>
          <p:spPr>
            <a:xfrm>
              <a:off x="603849" y="2516714"/>
              <a:ext cx="2226892"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Portfolio management</a:t>
              </a:r>
            </a:p>
          </p:txBody>
        </p:sp>
        <p:sp>
          <p:nvSpPr>
            <p:cNvPr id="11" name="TextBox 10">
              <a:extLst>
                <a:ext uri="{FF2B5EF4-FFF2-40B4-BE49-F238E27FC236}">
                  <a16:creationId xmlns="" xmlns:a16="http://schemas.microsoft.com/office/drawing/2014/main" id="{CEBA87EC-BA7A-476D-B042-4F0BB24115AB}"/>
                </a:ext>
              </a:extLst>
            </p:cNvPr>
            <p:cNvSpPr txBox="1"/>
            <p:nvPr/>
          </p:nvSpPr>
          <p:spPr>
            <a:xfrm>
              <a:off x="603849" y="3072429"/>
              <a:ext cx="206498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Program and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project management</a:t>
              </a:r>
            </a:p>
          </p:txBody>
        </p:sp>
        <p:sp>
          <p:nvSpPr>
            <p:cNvPr id="12" name="TextBox 11">
              <a:extLst>
                <a:ext uri="{FF2B5EF4-FFF2-40B4-BE49-F238E27FC236}">
                  <a16:creationId xmlns="" xmlns:a16="http://schemas.microsoft.com/office/drawing/2014/main" id="{DCAE5FB3-245C-480F-BD2D-15FD06DF68C1}"/>
                </a:ext>
              </a:extLst>
            </p:cNvPr>
            <p:cNvSpPr txBox="1"/>
            <p:nvPr/>
          </p:nvSpPr>
          <p:spPr>
            <a:xfrm>
              <a:off x="603849" y="3757845"/>
              <a:ext cx="2154757"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performance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measurement</a:t>
              </a:r>
            </a:p>
          </p:txBody>
        </p:sp>
        <p:sp>
          <p:nvSpPr>
            <p:cNvPr id="13" name="TextBox 12">
              <a:extLst>
                <a:ext uri="{FF2B5EF4-FFF2-40B4-BE49-F238E27FC236}">
                  <a16:creationId xmlns="" xmlns:a16="http://schemas.microsoft.com/office/drawing/2014/main" id="{F6478D28-0C52-4434-9AA3-1BD5662A5E54}"/>
                </a:ext>
              </a:extLst>
            </p:cNvPr>
            <p:cNvSpPr txBox="1"/>
            <p:nvPr/>
          </p:nvSpPr>
          <p:spPr>
            <a:xfrm>
              <a:off x="603849" y="4561029"/>
              <a:ext cx="210025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License management</a:t>
              </a:r>
            </a:p>
          </p:txBody>
        </p:sp>
      </p:grpSp>
      <p:sp>
        <p:nvSpPr>
          <p:cNvPr id="14" name="TextBox 13">
            <a:extLst>
              <a:ext uri="{FF2B5EF4-FFF2-40B4-BE49-F238E27FC236}">
                <a16:creationId xmlns="" xmlns:a16="http://schemas.microsoft.com/office/drawing/2014/main" id="{3E8BD3B3-919B-4680-B390-40BE0D4824D7}"/>
              </a:ext>
            </a:extLst>
          </p:cNvPr>
          <p:cNvSpPr txBox="1"/>
          <p:nvPr/>
        </p:nvSpPr>
        <p:spPr>
          <a:xfrm>
            <a:off x="346219" y="5129966"/>
            <a:ext cx="3369833"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Governance perspective capabilities</a:t>
            </a:r>
          </a:p>
        </p:txBody>
      </p:sp>
      <p:sp>
        <p:nvSpPr>
          <p:cNvPr id="10" name="Speech Bubble: Rectangle with Corners Rounded 9">
            <a:extLst>
              <a:ext uri="{FF2B5EF4-FFF2-40B4-BE49-F238E27FC236}">
                <a16:creationId xmlns="" xmlns:a16="http://schemas.microsoft.com/office/drawing/2014/main" id="{48616E1D-98D3-4BEE-8303-CE751E6D58E6}"/>
              </a:ext>
            </a:extLst>
          </p:cNvPr>
          <p:cNvSpPr/>
          <p:nvPr/>
        </p:nvSpPr>
        <p:spPr>
          <a:xfrm>
            <a:off x="4350630" y="1528177"/>
            <a:ext cx="6968837" cy="1464406"/>
          </a:xfrm>
          <a:prstGeom prst="wedgeRoundRectCallout">
            <a:avLst>
              <a:gd name="adj1" fmla="val -12228"/>
              <a:gd name="adj2" fmla="val 7983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tx1"/>
                </a:solidFill>
              </a:rPr>
              <a:t>We must ensure that </a:t>
            </a:r>
            <a:r>
              <a:rPr lang="en-US" sz="2000" b="1" dirty="0">
                <a:solidFill>
                  <a:schemeClr val="accent5"/>
                </a:solidFill>
              </a:rPr>
              <a:t>skills and processes align IT strategy and goals with business strategy and goals</a:t>
            </a:r>
            <a:r>
              <a:rPr lang="en-US" sz="2000" b="1" dirty="0">
                <a:solidFill>
                  <a:schemeClr val="accent6"/>
                </a:solidFill>
              </a:rPr>
              <a:t> </a:t>
            </a:r>
            <a:r>
              <a:rPr lang="en-US" sz="2000" dirty="0">
                <a:solidFill>
                  <a:schemeClr val="tx1"/>
                </a:solidFill>
              </a:rPr>
              <a:t>so the organization can </a:t>
            </a:r>
            <a:r>
              <a:rPr lang="en-US" sz="2000" dirty="0">
                <a:solidFill>
                  <a:srgbClr val="333399"/>
                </a:solidFill>
              </a:rPr>
              <a:t>maximize the business value </a:t>
            </a:r>
            <a:r>
              <a:rPr lang="en-US" sz="2000" dirty="0">
                <a:solidFill>
                  <a:schemeClr val="tx1"/>
                </a:solidFill>
              </a:rPr>
              <a:t>of its IT investment and </a:t>
            </a:r>
            <a:r>
              <a:rPr lang="en-US" sz="2000" dirty="0">
                <a:solidFill>
                  <a:srgbClr val="333399"/>
                </a:solidFill>
              </a:rPr>
              <a:t>minimize business risks</a:t>
            </a:r>
            <a:r>
              <a:rPr lang="en-US" sz="2000" dirty="0">
                <a:solidFill>
                  <a:schemeClr val="tx1"/>
                </a:solidFill>
              </a:rPr>
              <a:t>.</a:t>
            </a:r>
          </a:p>
        </p:txBody>
      </p:sp>
      <p:pic>
        <p:nvPicPr>
          <p:cNvPr id="7" name="Graphic 6">
            <a:extLst>
              <a:ext uri="{FF2B5EF4-FFF2-40B4-BE49-F238E27FC236}">
                <a16:creationId xmlns="" xmlns:a16="http://schemas.microsoft.com/office/drawing/2014/main" id="{0CEE030B-614E-4FC9-A72B-4111812E3ABF}"/>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flipH="1">
            <a:off x="6894016" y="3429000"/>
            <a:ext cx="1882064" cy="1828800"/>
          </a:xfrm>
          <a:prstGeom prst="rect">
            <a:avLst/>
          </a:prstGeom>
        </p:spPr>
      </p:pic>
      <p:sp>
        <p:nvSpPr>
          <p:cNvPr id="8" name="TextBox 7">
            <a:extLst>
              <a:ext uri="{FF2B5EF4-FFF2-40B4-BE49-F238E27FC236}">
                <a16:creationId xmlns="" xmlns:a16="http://schemas.microsoft.com/office/drawing/2014/main" id="{C9052E33-3446-402C-8007-D7836A8783FB}"/>
              </a:ext>
            </a:extLst>
          </p:cNvPr>
          <p:cNvSpPr txBox="1"/>
          <p:nvPr/>
        </p:nvSpPr>
        <p:spPr>
          <a:xfrm>
            <a:off x="5746175" y="5257800"/>
            <a:ext cx="4177747" cy="1015663"/>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CIO, program managers, enterprise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architects, business analysts,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portfolio managers</a:t>
            </a:r>
          </a:p>
        </p:txBody>
      </p:sp>
      <p:sp>
        <p:nvSpPr>
          <p:cNvPr id="5" name="Footer Placeholder 4">
            <a:extLst>
              <a:ext uri="{FF2B5EF4-FFF2-40B4-BE49-F238E27FC236}">
                <a16:creationId xmlns="" xmlns:a16="http://schemas.microsoft.com/office/drawing/2014/main" id="{3C4918C5-9B58-4FF7-A0E2-B4E539D76AF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42748DBA-6EAC-4122-BD4C-03BBFEB4AF2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381067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927D9B4-95F9-4098-8A93-66181B73F2A4}"/>
              </a:ext>
            </a:extLst>
          </p:cNvPr>
          <p:cNvSpPr>
            <a:spLocks noGrp="1"/>
          </p:cNvSpPr>
          <p:nvPr>
            <p:ph type="title"/>
          </p:nvPr>
        </p:nvSpPr>
        <p:spPr/>
        <p:txBody>
          <a:bodyPr/>
          <a:lstStyle/>
          <a:p>
            <a:r>
              <a:rPr lang="en-US" dirty="0"/>
              <a:t>Platform perspective</a:t>
            </a:r>
          </a:p>
        </p:txBody>
      </p:sp>
      <p:grpSp>
        <p:nvGrpSpPr>
          <p:cNvPr id="3" name="Group 2" descr="caf platform perspective and capabilities.">
            <a:extLst>
              <a:ext uri="{FF2B5EF4-FFF2-40B4-BE49-F238E27FC236}">
                <a16:creationId xmlns="" xmlns:a16="http://schemas.microsoft.com/office/drawing/2014/main" id="{21B16A6F-7828-4A60-BD39-EDD82B6611C7}"/>
              </a:ext>
            </a:extLst>
          </p:cNvPr>
          <p:cNvGrpSpPr/>
          <p:nvPr/>
        </p:nvGrpSpPr>
        <p:grpSpPr>
          <a:xfrm>
            <a:off x="419100" y="1231296"/>
            <a:ext cx="3029587" cy="4828175"/>
            <a:chOff x="419100" y="1528174"/>
            <a:chExt cx="3029587" cy="4828175"/>
          </a:xfrm>
        </p:grpSpPr>
        <p:pic>
          <p:nvPicPr>
            <p:cNvPr id="9" name="Picture 8" descr="caf platform perspective and capabilities.">
              <a:extLst>
                <a:ext uri="{FF2B5EF4-FFF2-40B4-BE49-F238E27FC236}">
                  <a16:creationId xmlns="" xmlns:a16="http://schemas.microsoft.com/office/drawing/2014/main" id="{A4A3E76E-3484-4150-B714-A5622F520682}"/>
                </a:ext>
              </a:extLst>
            </p:cNvPr>
            <p:cNvPicPr>
              <a:picLocks noChangeAspect="1"/>
            </p:cNvPicPr>
            <p:nvPr/>
          </p:nvPicPr>
          <p:blipFill>
            <a:blip r:embed="rId4"/>
            <a:stretch>
              <a:fillRect/>
            </a:stretch>
          </p:blipFill>
          <p:spPr>
            <a:xfrm>
              <a:off x="419100" y="1528174"/>
              <a:ext cx="3029587" cy="4828175"/>
            </a:xfrm>
            <a:prstGeom prst="rect">
              <a:avLst/>
            </a:prstGeom>
          </p:spPr>
        </p:pic>
        <p:sp>
          <p:nvSpPr>
            <p:cNvPr id="2" name="TextBox 1">
              <a:extLst>
                <a:ext uri="{FF2B5EF4-FFF2-40B4-BE49-F238E27FC236}">
                  <a16:creationId xmlns="" xmlns:a16="http://schemas.microsoft.com/office/drawing/2014/main" id="{9C31F1AB-AC54-40D6-BA6F-CBFDB73AB323}"/>
                </a:ext>
              </a:extLst>
            </p:cNvPr>
            <p:cNvSpPr txBox="1"/>
            <p:nvPr/>
          </p:nvSpPr>
          <p:spPr>
            <a:xfrm>
              <a:off x="605136" y="2621175"/>
              <a:ext cx="216116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Compute provisioning</a:t>
              </a:r>
            </a:p>
          </p:txBody>
        </p:sp>
        <p:sp>
          <p:nvSpPr>
            <p:cNvPr id="11" name="TextBox 10">
              <a:extLst>
                <a:ext uri="{FF2B5EF4-FFF2-40B4-BE49-F238E27FC236}">
                  <a16:creationId xmlns="" xmlns:a16="http://schemas.microsoft.com/office/drawing/2014/main" id="{AC59D722-0B59-4AA5-B7E1-2CEE99E37E19}"/>
                </a:ext>
              </a:extLst>
            </p:cNvPr>
            <p:cNvSpPr txBox="1"/>
            <p:nvPr/>
          </p:nvSpPr>
          <p:spPr>
            <a:xfrm>
              <a:off x="605136" y="3257472"/>
              <a:ext cx="2093843"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Network provisioning</a:t>
              </a:r>
            </a:p>
          </p:txBody>
        </p:sp>
        <p:sp>
          <p:nvSpPr>
            <p:cNvPr id="12" name="TextBox 11">
              <a:extLst>
                <a:ext uri="{FF2B5EF4-FFF2-40B4-BE49-F238E27FC236}">
                  <a16:creationId xmlns="" xmlns:a16="http://schemas.microsoft.com/office/drawing/2014/main" id="{8B71AF4D-8DAA-431C-A192-D371EA2EEDED}"/>
                </a:ext>
              </a:extLst>
            </p:cNvPr>
            <p:cNvSpPr txBox="1"/>
            <p:nvPr/>
          </p:nvSpPr>
          <p:spPr>
            <a:xfrm>
              <a:off x="605136" y="3883136"/>
              <a:ext cx="2034531"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Storage provisioning</a:t>
              </a:r>
            </a:p>
          </p:txBody>
        </p:sp>
        <p:sp>
          <p:nvSpPr>
            <p:cNvPr id="13" name="TextBox 12">
              <a:extLst>
                <a:ext uri="{FF2B5EF4-FFF2-40B4-BE49-F238E27FC236}">
                  <a16:creationId xmlns="" xmlns:a16="http://schemas.microsoft.com/office/drawing/2014/main" id="{9C227784-681A-4F6B-AE0F-9ADF3F8278F4}"/>
                </a:ext>
              </a:extLst>
            </p:cNvPr>
            <p:cNvSpPr txBox="1"/>
            <p:nvPr/>
          </p:nvSpPr>
          <p:spPr>
            <a:xfrm>
              <a:off x="605136" y="4520675"/>
              <a:ext cx="2165978"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provisioning</a:t>
              </a:r>
            </a:p>
          </p:txBody>
        </p:sp>
        <p:sp>
          <p:nvSpPr>
            <p:cNvPr id="14" name="TextBox 13">
              <a:extLst>
                <a:ext uri="{FF2B5EF4-FFF2-40B4-BE49-F238E27FC236}">
                  <a16:creationId xmlns="" xmlns:a16="http://schemas.microsoft.com/office/drawing/2014/main" id="{18DCC5D4-FCBA-4787-93D1-26DF1A4E1A2C}"/>
                </a:ext>
              </a:extLst>
            </p:cNvPr>
            <p:cNvSpPr txBox="1"/>
            <p:nvPr/>
          </p:nvSpPr>
          <p:spPr>
            <a:xfrm>
              <a:off x="605136" y="5052003"/>
              <a:ext cx="2153154"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Systems and solution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architecture</a:t>
              </a:r>
            </a:p>
          </p:txBody>
        </p:sp>
        <p:sp>
          <p:nvSpPr>
            <p:cNvPr id="16" name="TextBox 15">
              <a:extLst>
                <a:ext uri="{FF2B5EF4-FFF2-40B4-BE49-F238E27FC236}">
                  <a16:creationId xmlns="" xmlns:a16="http://schemas.microsoft.com/office/drawing/2014/main" id="{59904DE9-4C0F-43C3-B45A-FDC6E30B5733}"/>
                </a:ext>
              </a:extLst>
            </p:cNvPr>
            <p:cNvSpPr txBox="1"/>
            <p:nvPr/>
          </p:nvSpPr>
          <p:spPr>
            <a:xfrm>
              <a:off x="605136" y="5806275"/>
              <a:ext cx="2436886"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development</a:t>
              </a:r>
            </a:p>
          </p:txBody>
        </p:sp>
      </p:grpSp>
      <p:sp>
        <p:nvSpPr>
          <p:cNvPr id="17" name="TextBox 16">
            <a:extLst>
              <a:ext uri="{FF2B5EF4-FFF2-40B4-BE49-F238E27FC236}">
                <a16:creationId xmlns="" xmlns:a16="http://schemas.microsoft.com/office/drawing/2014/main" id="{26538F21-9BE4-4B55-B085-51488629AE8A}"/>
              </a:ext>
            </a:extLst>
          </p:cNvPr>
          <p:cNvSpPr txBox="1"/>
          <p:nvPr/>
        </p:nvSpPr>
        <p:spPr>
          <a:xfrm>
            <a:off x="389239" y="6062657"/>
            <a:ext cx="3089308"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Platform perspective capabilities</a:t>
            </a:r>
          </a:p>
        </p:txBody>
      </p:sp>
      <p:sp>
        <p:nvSpPr>
          <p:cNvPr id="10" name="Speech Bubble: Rectangle with Corners Rounded 9">
            <a:extLst>
              <a:ext uri="{FF2B5EF4-FFF2-40B4-BE49-F238E27FC236}">
                <a16:creationId xmlns="" xmlns:a16="http://schemas.microsoft.com/office/drawing/2014/main" id="{48616E1D-98D3-4BEE-8303-CE751E6D58E6}"/>
              </a:ext>
            </a:extLst>
          </p:cNvPr>
          <p:cNvSpPr/>
          <p:nvPr/>
        </p:nvSpPr>
        <p:spPr>
          <a:xfrm>
            <a:off x="4627418" y="1528175"/>
            <a:ext cx="6968837" cy="1630661"/>
          </a:xfrm>
          <a:prstGeom prst="wedgeRoundRectCallout">
            <a:avLst>
              <a:gd name="adj1" fmla="val -11888"/>
              <a:gd name="adj2" fmla="val 6694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a:solidFill>
                  <a:schemeClr val="tx1"/>
                </a:solidFill>
              </a:rPr>
              <a:t>We must </a:t>
            </a:r>
            <a:r>
              <a:rPr lang="en-US" sz="2200" b="1" dirty="0">
                <a:solidFill>
                  <a:schemeClr val="accent5"/>
                </a:solidFill>
              </a:rPr>
              <a:t>understand and communicate the nature of IT systems and their relationships</a:t>
            </a:r>
            <a:r>
              <a:rPr lang="en-US" sz="2200" dirty="0">
                <a:solidFill>
                  <a:schemeClr val="tx1"/>
                </a:solidFill>
              </a:rPr>
              <a:t>. We must be able to </a:t>
            </a:r>
            <a:r>
              <a:rPr lang="en-US" sz="2200" b="1" dirty="0">
                <a:solidFill>
                  <a:schemeClr val="accent5"/>
                </a:solidFill>
              </a:rPr>
              <a:t>describe the architecture of the target state environment</a:t>
            </a:r>
            <a:r>
              <a:rPr lang="en-US" sz="2200" b="1" dirty="0">
                <a:solidFill>
                  <a:schemeClr val="accent6"/>
                </a:solidFill>
              </a:rPr>
              <a:t> </a:t>
            </a:r>
            <a:r>
              <a:rPr lang="en-US" sz="2200" dirty="0">
                <a:solidFill>
                  <a:schemeClr val="tx1"/>
                </a:solidFill>
              </a:rPr>
              <a:t>in detail.</a:t>
            </a:r>
          </a:p>
        </p:txBody>
      </p:sp>
      <p:pic>
        <p:nvPicPr>
          <p:cNvPr id="19" name="Graphic 18">
            <a:extLst>
              <a:ext uri="{FF2B5EF4-FFF2-40B4-BE49-F238E27FC236}">
                <a16:creationId xmlns="" xmlns:a16="http://schemas.microsoft.com/office/drawing/2014/main" id="{AD239086-7D72-4F50-BC6B-04FF12ACFF25}"/>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 xmlns:a16="http://schemas.microsoft.com/office/drawing/2014/main" id="{C9052E33-3446-402C-8007-D7836A8783FB}"/>
              </a:ext>
            </a:extLst>
          </p:cNvPr>
          <p:cNvSpPr txBox="1"/>
          <p:nvPr/>
        </p:nvSpPr>
        <p:spPr>
          <a:xfrm>
            <a:off x="6717063" y="5257800"/>
            <a:ext cx="278954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CTO, IT managers,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solutions architects</a:t>
            </a:r>
          </a:p>
        </p:txBody>
      </p:sp>
      <p:sp>
        <p:nvSpPr>
          <p:cNvPr id="5" name="Footer Placeholder 4">
            <a:extLst>
              <a:ext uri="{FF2B5EF4-FFF2-40B4-BE49-F238E27FC236}">
                <a16:creationId xmlns="" xmlns:a16="http://schemas.microsoft.com/office/drawing/2014/main" id="{3C4918C5-9B58-4FF7-A0E2-B4E539D76AF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42748DBA-6EAC-4122-BD4C-03BBFEB4AF2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3209715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927D9B4-95F9-4098-8A93-66181B73F2A4}"/>
              </a:ext>
            </a:extLst>
          </p:cNvPr>
          <p:cNvSpPr>
            <a:spLocks noGrp="1"/>
          </p:cNvSpPr>
          <p:nvPr>
            <p:ph type="title"/>
          </p:nvPr>
        </p:nvSpPr>
        <p:spPr/>
        <p:txBody>
          <a:bodyPr/>
          <a:lstStyle/>
          <a:p>
            <a:r>
              <a:rPr lang="en-US" dirty="0"/>
              <a:t>Security perspective</a:t>
            </a:r>
          </a:p>
        </p:txBody>
      </p:sp>
      <p:grpSp>
        <p:nvGrpSpPr>
          <p:cNvPr id="16" name="Group 15" descr="caf security perspective and capabilities.">
            <a:extLst>
              <a:ext uri="{FF2B5EF4-FFF2-40B4-BE49-F238E27FC236}">
                <a16:creationId xmlns="" xmlns:a16="http://schemas.microsoft.com/office/drawing/2014/main" id="{0FA899BA-3645-4CDB-A7F5-A63FAA1F96E4}"/>
              </a:ext>
            </a:extLst>
          </p:cNvPr>
          <p:cNvGrpSpPr/>
          <p:nvPr/>
        </p:nvGrpSpPr>
        <p:grpSpPr>
          <a:xfrm>
            <a:off x="390240" y="1259083"/>
            <a:ext cx="3594450" cy="4916086"/>
            <a:chOff x="390240" y="1259083"/>
            <a:chExt cx="3594450" cy="4916086"/>
          </a:xfrm>
        </p:grpSpPr>
        <p:pic>
          <p:nvPicPr>
            <p:cNvPr id="9" name="Picture 8" descr="caf security perspective and capabilities.">
              <a:extLst>
                <a:ext uri="{FF2B5EF4-FFF2-40B4-BE49-F238E27FC236}">
                  <a16:creationId xmlns="" xmlns:a16="http://schemas.microsoft.com/office/drawing/2014/main" id="{DC331C1B-2014-4636-BAC4-DE80F49CE9AF}"/>
                </a:ext>
              </a:extLst>
            </p:cNvPr>
            <p:cNvPicPr>
              <a:picLocks noChangeAspect="1"/>
            </p:cNvPicPr>
            <p:nvPr/>
          </p:nvPicPr>
          <p:blipFill>
            <a:blip r:embed="rId4"/>
            <a:stretch>
              <a:fillRect/>
            </a:stretch>
          </p:blipFill>
          <p:spPr>
            <a:xfrm>
              <a:off x="390240" y="1259083"/>
              <a:ext cx="3594450" cy="4916086"/>
            </a:xfrm>
            <a:prstGeom prst="rect">
              <a:avLst/>
            </a:prstGeom>
          </p:spPr>
        </p:pic>
        <p:sp>
          <p:nvSpPr>
            <p:cNvPr id="2" name="TextBox 1">
              <a:extLst>
                <a:ext uri="{FF2B5EF4-FFF2-40B4-BE49-F238E27FC236}">
                  <a16:creationId xmlns="" xmlns:a16="http://schemas.microsoft.com/office/drawing/2014/main" id="{FE03F14B-7E7E-4255-B3B6-9E02C94E5CB1}"/>
                </a:ext>
              </a:extLst>
            </p:cNvPr>
            <p:cNvSpPr txBox="1"/>
            <p:nvPr/>
          </p:nvSpPr>
          <p:spPr>
            <a:xfrm>
              <a:off x="602213" y="2422569"/>
              <a:ext cx="193674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management</a:t>
              </a:r>
            </a:p>
          </p:txBody>
        </p:sp>
        <p:sp>
          <p:nvSpPr>
            <p:cNvPr id="11" name="TextBox 10">
              <a:extLst>
                <a:ext uri="{FF2B5EF4-FFF2-40B4-BE49-F238E27FC236}">
                  <a16:creationId xmlns="" xmlns:a16="http://schemas.microsoft.com/office/drawing/2014/main" id="{6BCB0B1F-15F9-4EB1-AADA-85B2E0FDABC7}"/>
                </a:ext>
              </a:extLst>
            </p:cNvPr>
            <p:cNvSpPr txBox="1"/>
            <p:nvPr/>
          </p:nvSpPr>
          <p:spPr>
            <a:xfrm>
              <a:off x="602213" y="3287488"/>
              <a:ext cx="171874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Detective control</a:t>
              </a:r>
            </a:p>
          </p:txBody>
        </p:sp>
        <p:sp>
          <p:nvSpPr>
            <p:cNvPr id="12" name="TextBox 11">
              <a:extLst>
                <a:ext uri="{FF2B5EF4-FFF2-40B4-BE49-F238E27FC236}">
                  <a16:creationId xmlns="" xmlns:a16="http://schemas.microsoft.com/office/drawing/2014/main" id="{4FBA1ACC-9389-4D85-B679-D0C030CE611B}"/>
                </a:ext>
              </a:extLst>
            </p:cNvPr>
            <p:cNvSpPr txBox="1"/>
            <p:nvPr/>
          </p:nvSpPr>
          <p:spPr>
            <a:xfrm>
              <a:off x="602213" y="4025303"/>
              <a:ext cx="2141933"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Infrastructure security</a:t>
              </a:r>
            </a:p>
          </p:txBody>
        </p:sp>
        <p:sp>
          <p:nvSpPr>
            <p:cNvPr id="13" name="TextBox 12">
              <a:extLst>
                <a:ext uri="{FF2B5EF4-FFF2-40B4-BE49-F238E27FC236}">
                  <a16:creationId xmlns="" xmlns:a16="http://schemas.microsoft.com/office/drawing/2014/main" id="{7F7EDC4D-37D8-423E-AB7C-736381F02312}"/>
                </a:ext>
              </a:extLst>
            </p:cNvPr>
            <p:cNvSpPr txBox="1"/>
            <p:nvPr/>
          </p:nvSpPr>
          <p:spPr>
            <a:xfrm>
              <a:off x="602213" y="4789068"/>
              <a:ext cx="1588897"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protection</a:t>
              </a:r>
            </a:p>
          </p:txBody>
        </p:sp>
        <p:sp>
          <p:nvSpPr>
            <p:cNvPr id="14" name="TextBox 13">
              <a:extLst>
                <a:ext uri="{FF2B5EF4-FFF2-40B4-BE49-F238E27FC236}">
                  <a16:creationId xmlns="" xmlns:a16="http://schemas.microsoft.com/office/drawing/2014/main" id="{F491AE69-37E4-4061-ADB1-F201A51FB53C}"/>
                </a:ext>
              </a:extLst>
            </p:cNvPr>
            <p:cNvSpPr txBox="1"/>
            <p:nvPr/>
          </p:nvSpPr>
          <p:spPr>
            <a:xfrm>
              <a:off x="602213" y="5523362"/>
              <a:ext cx="1763624"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Incident response</a:t>
              </a:r>
            </a:p>
          </p:txBody>
        </p:sp>
      </p:grpSp>
      <p:sp>
        <p:nvSpPr>
          <p:cNvPr id="15" name="TextBox 14">
            <a:extLst>
              <a:ext uri="{FF2B5EF4-FFF2-40B4-BE49-F238E27FC236}">
                <a16:creationId xmlns="" xmlns:a16="http://schemas.microsoft.com/office/drawing/2014/main" id="{42380457-9830-466C-A16C-1B2C2E1317AA}"/>
              </a:ext>
            </a:extLst>
          </p:cNvPr>
          <p:cNvSpPr txBox="1"/>
          <p:nvPr/>
        </p:nvSpPr>
        <p:spPr>
          <a:xfrm>
            <a:off x="679680" y="6151419"/>
            <a:ext cx="3015569"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Security perspective capabilities</a:t>
            </a:r>
          </a:p>
        </p:txBody>
      </p:sp>
      <p:sp>
        <p:nvSpPr>
          <p:cNvPr id="10" name="Speech Bubble: Rectangle with Corners Rounded 9">
            <a:extLst>
              <a:ext uri="{FF2B5EF4-FFF2-40B4-BE49-F238E27FC236}">
                <a16:creationId xmlns="" xmlns:a16="http://schemas.microsoft.com/office/drawing/2014/main" id="{48616E1D-98D3-4BEE-8303-CE751E6D58E6}"/>
              </a:ext>
            </a:extLst>
          </p:cNvPr>
          <p:cNvSpPr/>
          <p:nvPr/>
        </p:nvSpPr>
        <p:spPr>
          <a:xfrm>
            <a:off x="4627418" y="1528176"/>
            <a:ext cx="6968837" cy="1192937"/>
          </a:xfrm>
          <a:prstGeom prst="wedgeRoundRectCallout">
            <a:avLst>
              <a:gd name="adj1" fmla="val -10183"/>
              <a:gd name="adj2" fmla="val 1512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400" dirty="0">
                <a:solidFill>
                  <a:schemeClr val="tx1"/>
                </a:solidFill>
              </a:rPr>
              <a:t>We must ensure that the organization </a:t>
            </a:r>
            <a:r>
              <a:rPr lang="en-US" sz="2400" b="1" dirty="0">
                <a:solidFill>
                  <a:schemeClr val="accent5"/>
                </a:solidFill>
              </a:rPr>
              <a:t>meets its security </a:t>
            </a:r>
            <a:r>
              <a:rPr lang="en-US" sz="2400" b="1" dirty="0" smtClean="0">
                <a:solidFill>
                  <a:schemeClr val="accent5"/>
                </a:solidFill>
              </a:rPr>
              <a:t>objectives </a:t>
            </a:r>
            <a:r>
              <a:rPr lang="en-US" sz="2400" dirty="0" smtClean="0">
                <a:solidFill>
                  <a:schemeClr val="tx1"/>
                </a:solidFill>
              </a:rPr>
              <a:t>for visibility, auditability, control, and agility.</a:t>
            </a:r>
            <a:endParaRPr lang="en-US" sz="2400" dirty="0">
              <a:solidFill>
                <a:schemeClr val="tx1"/>
              </a:solidFill>
            </a:endParaRPr>
          </a:p>
        </p:txBody>
      </p:sp>
      <p:pic>
        <p:nvPicPr>
          <p:cNvPr id="7" name="Graphic 6">
            <a:extLst>
              <a:ext uri="{FF2B5EF4-FFF2-40B4-BE49-F238E27FC236}">
                <a16:creationId xmlns="" xmlns:a16="http://schemas.microsoft.com/office/drawing/2014/main" id="{0CEE030B-614E-4FC9-A72B-4111812E3ABF}"/>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flipH="1">
            <a:off x="7170804" y="3496272"/>
            <a:ext cx="1882064" cy="1828800"/>
          </a:xfrm>
          <a:prstGeom prst="rect">
            <a:avLst/>
          </a:prstGeom>
        </p:spPr>
      </p:pic>
      <p:sp>
        <p:nvSpPr>
          <p:cNvPr id="8" name="TextBox 7">
            <a:extLst>
              <a:ext uri="{FF2B5EF4-FFF2-40B4-BE49-F238E27FC236}">
                <a16:creationId xmlns="" xmlns:a16="http://schemas.microsoft.com/office/drawing/2014/main" id="{C9052E33-3446-402C-8007-D7836A8783FB}"/>
              </a:ext>
            </a:extLst>
          </p:cNvPr>
          <p:cNvSpPr txBox="1"/>
          <p:nvPr/>
        </p:nvSpPr>
        <p:spPr>
          <a:xfrm>
            <a:off x="6466193" y="5257800"/>
            <a:ext cx="329128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CISO, IT security managers,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IT security analysts</a:t>
            </a:r>
          </a:p>
        </p:txBody>
      </p:sp>
      <p:sp>
        <p:nvSpPr>
          <p:cNvPr id="5" name="Footer Placeholder 4">
            <a:extLst>
              <a:ext uri="{FF2B5EF4-FFF2-40B4-BE49-F238E27FC236}">
                <a16:creationId xmlns="" xmlns:a16="http://schemas.microsoft.com/office/drawing/2014/main" id="{3C4918C5-9B58-4FF7-A0E2-B4E539D76AF5}"/>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42748DBA-6EAC-4122-BD4C-03BBFEB4AF2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3482480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927D9B4-95F9-4098-8A93-66181B73F2A4}"/>
              </a:ext>
            </a:extLst>
          </p:cNvPr>
          <p:cNvSpPr>
            <a:spLocks noGrp="1"/>
          </p:cNvSpPr>
          <p:nvPr>
            <p:ph type="title"/>
          </p:nvPr>
        </p:nvSpPr>
        <p:spPr/>
        <p:txBody>
          <a:bodyPr/>
          <a:lstStyle/>
          <a:p>
            <a:r>
              <a:rPr lang="en-US" dirty="0"/>
              <a:t>Operations perspective</a:t>
            </a:r>
          </a:p>
        </p:txBody>
      </p:sp>
      <p:grpSp>
        <p:nvGrpSpPr>
          <p:cNvPr id="17" name="Group 16" descr="caf operations perspective and capabilities.">
            <a:extLst>
              <a:ext uri="{FF2B5EF4-FFF2-40B4-BE49-F238E27FC236}">
                <a16:creationId xmlns="" xmlns:a16="http://schemas.microsoft.com/office/drawing/2014/main" id="{063D79A6-5913-4DF2-B77B-D75A9DFA0BD6}"/>
              </a:ext>
            </a:extLst>
          </p:cNvPr>
          <p:cNvGrpSpPr/>
          <p:nvPr/>
        </p:nvGrpSpPr>
        <p:grpSpPr>
          <a:xfrm>
            <a:off x="419100" y="1151021"/>
            <a:ext cx="2922101" cy="5289814"/>
            <a:chOff x="419099" y="993168"/>
            <a:chExt cx="3133935" cy="5673293"/>
          </a:xfrm>
        </p:grpSpPr>
        <p:pic>
          <p:nvPicPr>
            <p:cNvPr id="9" name="Picture 8" descr="caf operations perspective and capabilities.">
              <a:extLst>
                <a:ext uri="{FF2B5EF4-FFF2-40B4-BE49-F238E27FC236}">
                  <a16:creationId xmlns="" xmlns:a16="http://schemas.microsoft.com/office/drawing/2014/main" id="{2849DED5-AE41-45D8-BF15-06F06AA19FA7}"/>
                </a:ext>
              </a:extLst>
            </p:cNvPr>
            <p:cNvPicPr>
              <a:picLocks noChangeAspect="1"/>
            </p:cNvPicPr>
            <p:nvPr/>
          </p:nvPicPr>
          <p:blipFill>
            <a:blip r:embed="rId4"/>
            <a:stretch>
              <a:fillRect/>
            </a:stretch>
          </p:blipFill>
          <p:spPr>
            <a:xfrm>
              <a:off x="419099" y="993168"/>
              <a:ext cx="3133935" cy="5673293"/>
            </a:xfrm>
            <a:prstGeom prst="rect">
              <a:avLst/>
            </a:prstGeom>
          </p:spPr>
        </p:pic>
        <p:sp>
          <p:nvSpPr>
            <p:cNvPr id="2" name="TextBox 1">
              <a:extLst>
                <a:ext uri="{FF2B5EF4-FFF2-40B4-BE49-F238E27FC236}">
                  <a16:creationId xmlns="" xmlns:a16="http://schemas.microsoft.com/office/drawing/2014/main" id="{0699F0A7-967A-46F5-A39B-1CA67AA1BD02}"/>
                </a:ext>
              </a:extLst>
            </p:cNvPr>
            <p:cNvSpPr txBox="1"/>
            <p:nvPr/>
          </p:nvSpPr>
          <p:spPr>
            <a:xfrm>
              <a:off x="607538" y="2118982"/>
              <a:ext cx="187102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 monitoring</a:t>
              </a:r>
            </a:p>
          </p:txBody>
        </p:sp>
        <p:sp>
          <p:nvSpPr>
            <p:cNvPr id="11" name="TextBox 10">
              <a:extLst>
                <a:ext uri="{FF2B5EF4-FFF2-40B4-BE49-F238E27FC236}">
                  <a16:creationId xmlns="" xmlns:a16="http://schemas.microsoft.com/office/drawing/2014/main" id="{0D71DBEB-E6D6-4909-93F8-7B491072E638}"/>
                </a:ext>
              </a:extLst>
            </p:cNvPr>
            <p:cNvSpPr txBox="1"/>
            <p:nvPr/>
          </p:nvSpPr>
          <p:spPr>
            <a:xfrm>
              <a:off x="607538" y="2639518"/>
              <a:ext cx="2424431" cy="594159"/>
            </a:xfrm>
            <a:prstGeom prst="rect">
              <a:avLst/>
            </a:prstGeom>
            <a:solidFill>
              <a:schemeClr val="bg1"/>
            </a:solidFill>
          </p:spPr>
          <p:txBody>
            <a:bodyPr wrap="none" rtlCol="0">
              <a:spAutoFit/>
            </a:bodyPr>
            <a:lstStyle/>
            <a:p>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Application performance</a:t>
              </a:r>
              <a:b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monitoring</a:t>
              </a:r>
            </a:p>
          </p:txBody>
        </p:sp>
        <p:sp>
          <p:nvSpPr>
            <p:cNvPr id="12" name="TextBox 11">
              <a:extLst>
                <a:ext uri="{FF2B5EF4-FFF2-40B4-BE49-F238E27FC236}">
                  <a16:creationId xmlns="" xmlns:a16="http://schemas.microsoft.com/office/drawing/2014/main" id="{7DBF894E-3C2E-45F8-A015-59B2CBFF0D35}"/>
                </a:ext>
              </a:extLst>
            </p:cNvPr>
            <p:cNvSpPr txBox="1"/>
            <p:nvPr/>
          </p:nvSpPr>
          <p:spPr>
            <a:xfrm>
              <a:off x="607538" y="3326974"/>
              <a:ext cx="1898277"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Resource inventory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management</a:t>
              </a:r>
            </a:p>
          </p:txBody>
        </p:sp>
        <p:sp>
          <p:nvSpPr>
            <p:cNvPr id="13" name="TextBox 12">
              <a:extLst>
                <a:ext uri="{FF2B5EF4-FFF2-40B4-BE49-F238E27FC236}">
                  <a16:creationId xmlns="" xmlns:a16="http://schemas.microsoft.com/office/drawing/2014/main" id="{3C523FB0-BB9E-4167-9E49-D389363D93FB}"/>
                </a:ext>
              </a:extLst>
            </p:cNvPr>
            <p:cNvSpPr txBox="1"/>
            <p:nvPr/>
          </p:nvSpPr>
          <p:spPr>
            <a:xfrm>
              <a:off x="607538" y="3965395"/>
              <a:ext cx="2372855" cy="627168"/>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Release management/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change management</a:t>
              </a:r>
            </a:p>
          </p:txBody>
        </p:sp>
        <p:sp>
          <p:nvSpPr>
            <p:cNvPr id="14" name="TextBox 13">
              <a:extLst>
                <a:ext uri="{FF2B5EF4-FFF2-40B4-BE49-F238E27FC236}">
                  <a16:creationId xmlns="" xmlns:a16="http://schemas.microsoft.com/office/drawing/2014/main" id="{266A7AB4-13C7-4F7F-86E0-E97A3B4D1279}"/>
                </a:ext>
              </a:extLst>
            </p:cNvPr>
            <p:cNvSpPr txBox="1"/>
            <p:nvPr/>
          </p:nvSpPr>
          <p:spPr>
            <a:xfrm>
              <a:off x="607538" y="4751225"/>
              <a:ext cx="2291012"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Reporting and analytics</a:t>
              </a:r>
            </a:p>
          </p:txBody>
        </p:sp>
        <p:sp>
          <p:nvSpPr>
            <p:cNvPr id="15" name="TextBox 14">
              <a:extLst>
                <a:ext uri="{FF2B5EF4-FFF2-40B4-BE49-F238E27FC236}">
                  <a16:creationId xmlns="" xmlns:a16="http://schemas.microsoft.com/office/drawing/2014/main" id="{E87E12FC-03FC-4079-BF2F-E43936FA286C}"/>
                </a:ext>
              </a:extLst>
            </p:cNvPr>
            <p:cNvSpPr txBox="1"/>
            <p:nvPr/>
          </p:nvSpPr>
          <p:spPr>
            <a:xfrm>
              <a:off x="607538" y="5309972"/>
              <a:ext cx="198483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continuity/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Disaster recovery</a:t>
              </a:r>
            </a:p>
          </p:txBody>
        </p:sp>
        <p:sp>
          <p:nvSpPr>
            <p:cNvPr id="16" name="TextBox 15">
              <a:extLst>
                <a:ext uri="{FF2B5EF4-FFF2-40B4-BE49-F238E27FC236}">
                  <a16:creationId xmlns="" xmlns:a16="http://schemas.microsoft.com/office/drawing/2014/main" id="{F87FDDE8-FFA9-4431-9380-F0FA82AB0B5E}"/>
                </a:ext>
              </a:extLst>
            </p:cNvPr>
            <p:cNvSpPr txBox="1"/>
            <p:nvPr/>
          </p:nvSpPr>
          <p:spPr>
            <a:xfrm>
              <a:off x="607538" y="6086443"/>
              <a:ext cx="172354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service catalog</a:t>
              </a:r>
            </a:p>
          </p:txBody>
        </p:sp>
      </p:grpSp>
      <p:sp>
        <p:nvSpPr>
          <p:cNvPr id="18" name="TextBox 17">
            <a:extLst>
              <a:ext uri="{FF2B5EF4-FFF2-40B4-BE49-F238E27FC236}">
                <a16:creationId xmlns="" xmlns:a16="http://schemas.microsoft.com/office/drawing/2014/main" id="{B5AAF9BD-831E-4C96-BABB-FF09F3F3B00A}"/>
              </a:ext>
            </a:extLst>
          </p:cNvPr>
          <p:cNvSpPr txBox="1"/>
          <p:nvPr/>
        </p:nvSpPr>
        <p:spPr>
          <a:xfrm>
            <a:off x="300350" y="6365205"/>
            <a:ext cx="3296095" cy="338554"/>
          </a:xfrm>
          <a:prstGeom prst="rect">
            <a:avLst/>
          </a:prstGeom>
          <a:solidFill>
            <a:schemeClr val="bg1"/>
          </a:solid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Operations perspective capabilities</a:t>
            </a:r>
          </a:p>
        </p:txBody>
      </p:sp>
      <p:sp>
        <p:nvSpPr>
          <p:cNvPr id="10" name="Speech Bubble: Rectangle with Corners Rounded 9">
            <a:extLst>
              <a:ext uri="{FF2B5EF4-FFF2-40B4-BE49-F238E27FC236}">
                <a16:creationId xmlns="" xmlns:a16="http://schemas.microsoft.com/office/drawing/2014/main" id="{48616E1D-98D3-4BEE-8303-CE751E6D58E6}"/>
              </a:ext>
            </a:extLst>
          </p:cNvPr>
          <p:cNvSpPr/>
          <p:nvPr/>
        </p:nvSpPr>
        <p:spPr>
          <a:xfrm>
            <a:off x="4627418" y="1528176"/>
            <a:ext cx="6968837" cy="1654412"/>
          </a:xfrm>
          <a:prstGeom prst="wedgeRoundRectCallout">
            <a:avLst>
              <a:gd name="adj1" fmla="val -11205"/>
              <a:gd name="adj2" fmla="val 688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align with and support the operations of the business, and </a:t>
            </a:r>
            <a:r>
              <a:rPr lang="en-US" sz="2400" b="1" dirty="0">
                <a:solidFill>
                  <a:schemeClr val="accent5"/>
                </a:solidFill>
              </a:rPr>
              <a:t>define how day-to-day, quarter-to-quarter, and year-to-year business will be conducted</a:t>
            </a:r>
            <a:r>
              <a:rPr lang="en-US" sz="2400" dirty="0">
                <a:solidFill>
                  <a:schemeClr val="tx1"/>
                </a:solidFill>
              </a:rPr>
              <a:t>.</a:t>
            </a:r>
          </a:p>
        </p:txBody>
      </p:sp>
      <p:pic>
        <p:nvPicPr>
          <p:cNvPr id="7" name="Graphic 6">
            <a:extLst>
              <a:ext uri="{FF2B5EF4-FFF2-40B4-BE49-F238E27FC236}">
                <a16:creationId xmlns="" xmlns:a16="http://schemas.microsoft.com/office/drawing/2014/main" id="{0CEE030B-614E-4FC9-A72B-4111812E3ABF}"/>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 xmlns:a16="http://schemas.microsoft.com/office/drawing/2014/main" id="{C9052E33-3446-402C-8007-D7836A8783FB}"/>
              </a:ext>
            </a:extLst>
          </p:cNvPr>
          <p:cNvSpPr txBox="1"/>
          <p:nvPr/>
        </p:nvSpPr>
        <p:spPr>
          <a:xfrm>
            <a:off x="6422912" y="5261152"/>
            <a:ext cx="3377848"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IT operations managers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IT support managers</a:t>
            </a:r>
          </a:p>
        </p:txBody>
      </p:sp>
      <p:sp>
        <p:nvSpPr>
          <p:cNvPr id="5" name="Footer Placeholder 4">
            <a:extLst>
              <a:ext uri="{FF2B5EF4-FFF2-40B4-BE49-F238E27FC236}">
                <a16:creationId xmlns="" xmlns:a16="http://schemas.microsoft.com/office/drawing/2014/main" id="{3C4918C5-9B58-4FF7-A0E2-B4E539D76AF5}"/>
              </a:ext>
              <a:ext uri="{C183D7F6-B498-43B3-948B-1728B52AA6E4}">
                <adec:decorative xmlns="" xmlns:adec="http://schemas.microsoft.com/office/drawing/2017/decorative" val="1"/>
              </a:ext>
            </a:extLst>
          </p:cNvPr>
          <p:cNvSpPr>
            <a:spLocks noGrp="1"/>
          </p:cNvSpPr>
          <p:nvPr>
            <p:ph type="ftr" sz="quarter" idx="3"/>
          </p:nvPr>
        </p:nvSpPr>
        <p:spPr>
          <a:xfrm>
            <a:off x="419100" y="6558232"/>
            <a:ext cx="3735457" cy="365125"/>
          </a:xfrm>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42748DBA-6EAC-4122-BD4C-03BBFEB4AF2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1366274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A9215D-56A1-C14C-8D1D-ECD06964D449}"/>
              </a:ext>
            </a:extLst>
          </p:cNvPr>
          <p:cNvSpPr>
            <a:spLocks noGrp="1"/>
          </p:cNvSpPr>
          <p:nvPr>
            <p:ph type="title"/>
          </p:nvPr>
        </p:nvSpPr>
        <p:spPr/>
        <p:txBody>
          <a:bodyPr/>
          <a:lstStyle/>
          <a:p>
            <a:r>
              <a:rPr lang="en-US" dirty="0"/>
              <a:t>Section 4 key takeaways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 xmlns:a16="http://schemas.microsoft.com/office/drawing/2014/main" id="{5DED86B2-95F3-E144-93EC-D7312615DDBA}"/>
              </a:ext>
            </a:extLst>
          </p:cNvPr>
          <p:cNvSpPr>
            <a:spLocks noGrp="1"/>
          </p:cNvSpPr>
          <p:nvPr>
            <p:ph idx="16"/>
          </p:nvPr>
        </p:nvSpPr>
        <p:spPr/>
        <p:txBody>
          <a:bodyPr/>
          <a:lstStyle/>
          <a:p>
            <a:r>
              <a:rPr lang="en-US" sz="2200" dirty="0"/>
              <a:t>Cloud adoption is not instantaneous for most organizations and </a:t>
            </a:r>
            <a:r>
              <a:rPr lang="en-US" sz="2200" dirty="0">
                <a:solidFill>
                  <a:srgbClr val="333399"/>
                </a:solidFill>
              </a:rPr>
              <a:t>requires a thoughtful, deliberate strategy and alignment</a:t>
            </a:r>
            <a:r>
              <a:rPr lang="en-US" sz="2200" dirty="0"/>
              <a:t> across the whole organization.</a:t>
            </a:r>
          </a:p>
          <a:p>
            <a:r>
              <a:rPr lang="en-US" sz="2200" dirty="0"/>
              <a:t>The AWS CAF was created to help organizations develop </a:t>
            </a:r>
            <a:r>
              <a:rPr lang="en-US" sz="2200" dirty="0">
                <a:solidFill>
                  <a:srgbClr val="333399"/>
                </a:solidFill>
              </a:rPr>
              <a:t>efficient and effective plans</a:t>
            </a:r>
            <a:r>
              <a:rPr lang="en-US" sz="2200" dirty="0"/>
              <a:t> for their cloud adoption journey.</a:t>
            </a:r>
          </a:p>
          <a:p>
            <a:r>
              <a:rPr lang="en-US" sz="2200" dirty="0"/>
              <a:t>The AWS CAF organizes guidance into six areas of focus, called </a:t>
            </a:r>
            <a:r>
              <a:rPr lang="en-US" sz="2200" dirty="0">
                <a:solidFill>
                  <a:srgbClr val="333399"/>
                </a:solidFill>
              </a:rPr>
              <a:t>perspectives</a:t>
            </a:r>
            <a:r>
              <a:rPr lang="en-US" sz="2200" dirty="0"/>
              <a:t>.</a:t>
            </a:r>
          </a:p>
          <a:p>
            <a:r>
              <a:rPr lang="en-US" sz="2200" dirty="0"/>
              <a:t>Perspectives consist of sets of business or technology </a:t>
            </a:r>
            <a:r>
              <a:rPr lang="en-US" sz="2200" dirty="0">
                <a:solidFill>
                  <a:srgbClr val="333399"/>
                </a:solidFill>
              </a:rPr>
              <a:t>capabilities</a:t>
            </a:r>
            <a:r>
              <a:rPr lang="en-US" sz="2200" dirty="0"/>
              <a:t> that are the responsibility of key stakeholders.</a:t>
            </a:r>
          </a:p>
          <a:p>
            <a:endParaRPr lang="en-US" sz="2400" dirty="0"/>
          </a:p>
        </p:txBody>
      </p:sp>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26</a:t>
            </a:fld>
            <a:endParaRPr lang="en-US" dirty="0"/>
          </a:p>
        </p:txBody>
      </p:sp>
      <p:sp>
        <p:nvSpPr>
          <p:cNvPr id="2" name="Footer Placeholder 1">
            <a:extLst>
              <a:ext uri="{FF2B5EF4-FFF2-40B4-BE49-F238E27FC236}">
                <a16:creationId xmlns="" xmlns:a16="http://schemas.microsoft.com/office/drawing/2014/main" id="{161F0458-3057-6C4E-AA8A-F09A50D08BCB}"/>
              </a:ext>
              <a:ext uri="{C183D7F6-B498-43B3-948B-1728B52AA6E4}">
                <adec:decorative xmlns=""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0765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A3440BC3-762D-4310-82DF-4E1F23D9E6A4}"/>
              </a:ext>
            </a:extLst>
          </p:cNvPr>
          <p:cNvSpPr>
            <a:spLocks noGrp="1"/>
          </p:cNvSpPr>
          <p:nvPr>
            <p:ph type="body" sz="quarter" idx="10"/>
          </p:nvPr>
        </p:nvSpPr>
        <p:spPr/>
        <p:txBody>
          <a:bodyPr/>
          <a:lstStyle/>
          <a:p>
            <a:r>
              <a:rPr lang="en-US" dirty="0"/>
              <a:t>Module 1: Cloud Concepts Overview</a:t>
            </a:r>
          </a:p>
          <a:p>
            <a:endParaRPr lang="en-US" dirty="0"/>
          </a:p>
        </p:txBody>
      </p:sp>
      <p:sp>
        <p:nvSpPr>
          <p:cNvPr id="6" name="Title 5">
            <a:extLst>
              <a:ext uri="{FF2B5EF4-FFF2-40B4-BE49-F238E27FC236}">
                <a16:creationId xmlns=""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 xmlns:a16="http://schemas.microsoft.com/office/drawing/2014/main" id="{1F7293B6-4B54-4C93-B707-383F21234119}"/>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a:t>© 2019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Module summary                                                     </a:t>
            </a:r>
          </a:p>
        </p:txBody>
      </p:sp>
      <p:sp>
        <p:nvSpPr>
          <p:cNvPr id="10" name="Content Placeholder 9">
            <a:extLst>
              <a:ext uri="{FF2B5EF4-FFF2-40B4-BE49-F238E27FC236}">
                <a16:creationId xmlns="" xmlns:a16="http://schemas.microsoft.com/office/drawing/2014/main" id="{55E2B68A-D658-420D-B21A-5DDC8B6BB02F}"/>
              </a:ext>
            </a:extLst>
          </p:cNvPr>
          <p:cNvSpPr>
            <a:spLocks noGrp="1"/>
          </p:cNvSpPr>
          <p:nvPr>
            <p:ph idx="1"/>
          </p:nvPr>
        </p:nvSpPr>
        <p:spPr/>
        <p:txBody>
          <a:bodyPr/>
          <a:lstStyle/>
          <a:p>
            <a:pPr marL="0" indent="0">
              <a:buNone/>
            </a:pPr>
            <a:r>
              <a:rPr lang="en-US" dirty="0"/>
              <a:t>In summary, in this module you learned how to:</a:t>
            </a:r>
          </a:p>
          <a:p>
            <a:r>
              <a:rPr lang="en-US" dirty="0"/>
              <a:t>Define different types of cloud computing models</a:t>
            </a:r>
          </a:p>
          <a:p>
            <a:r>
              <a:rPr lang="en-US" dirty="0"/>
              <a:t>Describe six advantages of cloud computing</a:t>
            </a:r>
            <a:endParaRPr lang="en-US" strike="sngStrike" dirty="0"/>
          </a:p>
          <a:p>
            <a:r>
              <a:rPr lang="en-US" dirty="0"/>
              <a:t>Recognize the main AWS service categories and core services</a:t>
            </a:r>
            <a:endParaRPr lang="en-US" strike="sngStrike" dirty="0"/>
          </a:p>
          <a:p>
            <a:r>
              <a:rPr lang="en-US" dirty="0"/>
              <a:t>Review the AWS Cloud Adoption Framework</a:t>
            </a:r>
            <a:endParaRPr lang="en-US" strike="sngStrike" dirty="0"/>
          </a:p>
          <a:p>
            <a:endParaRPr lang="en-US" dirty="0"/>
          </a:p>
          <a:p>
            <a:pPr marL="0" indent="0">
              <a:buNone/>
            </a:pPr>
            <a:r>
              <a:rPr lang="en-US" dirty="0"/>
              <a:t/>
            </a:r>
            <a:br>
              <a:rPr lang="en-US" dirty="0"/>
            </a:br>
            <a:endParaRPr lang="en-US" dirty="0"/>
          </a:p>
          <a:p>
            <a:endParaRPr lang="en-US" dirty="0"/>
          </a:p>
          <a:p>
            <a:pPr marL="0" indent="0">
              <a:buNone/>
            </a:pPr>
            <a:endParaRPr lang="en-US" dirty="0"/>
          </a:p>
        </p:txBody>
      </p:sp>
      <p:sp>
        <p:nvSpPr>
          <p:cNvPr id="3" name="Footer Placeholder 2">
            <a:extLst>
              <a:ext uri="{FF2B5EF4-FFF2-40B4-BE49-F238E27FC236}">
                <a16:creationId xmlns="" xmlns:a16="http://schemas.microsoft.com/office/drawing/2014/main" id="{FA518580-F9F5-1640-BE3B-41B7CE04AEED}"/>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EBECEECC-6889-3C4B-ADDE-289EB9D9F6A9}"/>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3586968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5C6BA22-6D80-6F4D-8779-5BA67DACE489}"/>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29</a:t>
            </a:fld>
            <a:endParaRPr lang="en-US" dirty="0"/>
          </a:p>
        </p:txBody>
      </p:sp>
      <p:sp>
        <p:nvSpPr>
          <p:cNvPr id="5" name="Title 4">
            <a:extLst>
              <a:ext uri="{FF2B5EF4-FFF2-40B4-BE49-F238E27FC236}">
                <a16:creationId xmlns=""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 xmlns:a16="http://schemas.microsoft.com/office/drawing/2014/main" id="{2AA3B981-BB0A-8E4E-A921-BE92B16069F5}"/>
              </a:ext>
            </a:extLst>
          </p:cNvPr>
          <p:cNvSpPr>
            <a:spLocks noGrp="1"/>
          </p:cNvSpPr>
          <p:nvPr>
            <p:ph sz="quarter" idx="21"/>
          </p:nvPr>
        </p:nvSpPr>
        <p:spPr/>
        <p:txBody>
          <a:bodyPr>
            <a:normAutofit/>
          </a:bodyPr>
          <a:lstStyle/>
          <a:p>
            <a:r>
              <a:rPr lang="en-US" sz="2400" dirty="0"/>
              <a:t>What is AWS? YouTube video: </a:t>
            </a:r>
            <a:endParaRPr lang="en-US" sz="2400" dirty="0" smtClean="0"/>
          </a:p>
          <a:p>
            <a:pPr marL="0" indent="0">
              <a:buNone/>
            </a:pPr>
            <a:r>
              <a:rPr lang="en-US" sz="2400" dirty="0"/>
              <a:t> </a:t>
            </a:r>
            <a:r>
              <a:rPr lang="en-US" sz="2400" dirty="0" smtClean="0"/>
              <a:t>  </a:t>
            </a:r>
            <a:r>
              <a:rPr lang="en-US" sz="2400" u="sng" dirty="0" smtClean="0">
                <a:solidFill>
                  <a:schemeClr val="accent4"/>
                </a:solidFill>
              </a:rPr>
              <a:t>https</a:t>
            </a:r>
            <a:r>
              <a:rPr lang="en-US" sz="2400" u="sng" dirty="0">
                <a:solidFill>
                  <a:schemeClr val="accent4"/>
                </a:solidFill>
              </a:rPr>
              <a:t>://www.youtube.com/watch?v=a9__</a:t>
            </a:r>
            <a:r>
              <a:rPr lang="en-US" sz="2400" u="sng" dirty="0" smtClean="0">
                <a:solidFill>
                  <a:schemeClr val="accent4"/>
                </a:solidFill>
              </a:rPr>
              <a:t>D53WsUs</a:t>
            </a:r>
            <a:endParaRPr lang="en-US" sz="2400" u="sng" dirty="0">
              <a:solidFill>
                <a:schemeClr val="accent4"/>
              </a:solidFill>
            </a:endParaRPr>
          </a:p>
          <a:p>
            <a:r>
              <a:rPr lang="en-US" sz="2400" dirty="0" smtClean="0"/>
              <a:t>Cloud </a:t>
            </a:r>
            <a:r>
              <a:rPr lang="en-US" sz="2400" dirty="0"/>
              <a:t>computing with AWS website: </a:t>
            </a:r>
            <a:r>
              <a:rPr lang="en-GB" sz="2400" dirty="0">
                <a:hlinkClick r:id="rId4"/>
              </a:rPr>
              <a:t>https://aws.amazon.com/what-is-aws/</a:t>
            </a:r>
            <a:endParaRPr lang="en-US" sz="2400" dirty="0"/>
          </a:p>
          <a:p>
            <a:r>
              <a:rPr lang="en-US" sz="2400" dirty="0"/>
              <a:t>Overview of Amazon Web Services whitepaper: </a:t>
            </a:r>
            <a:r>
              <a:rPr lang="en-GB" sz="2400" dirty="0">
                <a:hlinkClick r:id="rId5"/>
              </a:rPr>
              <a:t>https://d1.awsstatic.com/whitepapers/aws-overview.pdf</a:t>
            </a:r>
            <a:endParaRPr lang="en-US" sz="2400" dirty="0"/>
          </a:p>
          <a:p>
            <a:r>
              <a:rPr lang="en-US" sz="2400" dirty="0"/>
              <a:t>An Overview of the AWS Cloud Adoption Framework whitepaper: </a:t>
            </a:r>
            <a:r>
              <a:rPr lang="en-GB" sz="2400" dirty="0">
                <a:hlinkClick r:id="rId6"/>
              </a:rPr>
              <a:t>https://d1.awsstatic.com/whitepapers/aws_cloud_adoption_framework.pdf</a:t>
            </a:r>
            <a:endParaRPr lang="en-US" sz="2400" dirty="0"/>
          </a:p>
          <a:p>
            <a:r>
              <a:rPr lang="en-US" sz="2400" dirty="0"/>
              <a:t>6 Strategies for Migrating Applications to the Cloud AWS Cloud Enterprise Strategy blog post: </a:t>
            </a:r>
            <a:r>
              <a:rPr lang="en-GB" sz="2400" dirty="0">
                <a:hlinkClick r:id="rId7"/>
              </a:rPr>
              <a:t>https://aws.amazon.com/blogs/enterprise-strategy/6-strategies-for-migrating-applications-to-the-cloud/</a:t>
            </a:r>
            <a:endParaRPr lang="en-US" sz="2400" dirty="0"/>
          </a:p>
        </p:txBody>
      </p:sp>
    </p:spTree>
    <p:custDataLst>
      <p:tags r:id="rId1"/>
    </p:custDataLst>
    <p:extLst>
      <p:ext uri="{BB962C8B-B14F-4D97-AF65-F5344CB8AC3E}">
        <p14:creationId xmlns:p14="http://schemas.microsoft.com/office/powerpoint/2010/main" val="66983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Module 1: Cloud Concepts Overview</a:t>
            </a:r>
          </a:p>
        </p:txBody>
      </p:sp>
      <p:sp>
        <p:nvSpPr>
          <p:cNvPr id="2" name="Title 1"/>
          <p:cNvSpPr>
            <a:spLocks noGrp="1"/>
          </p:cNvSpPr>
          <p:nvPr>
            <p:ph type="title"/>
          </p:nvPr>
        </p:nvSpPr>
        <p:spPr/>
        <p:txBody>
          <a:bodyPr>
            <a:noAutofit/>
          </a:bodyPr>
          <a:lstStyle/>
          <a:p>
            <a:r>
              <a:rPr lang="en-US" sz="4000" dirty="0"/>
              <a:t>Section 3: Introduction to Amazon Web Services (AWS)</a:t>
            </a:r>
          </a:p>
        </p:txBody>
      </p:sp>
      <p:sp>
        <p:nvSpPr>
          <p:cNvPr id="4" name="Footer Placeholder 3">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132051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 xmlns:a16="http://schemas.microsoft.com/office/drawing/2014/main" id="{8787E3C5-F017-5342-A18A-0774633BEB95}"/>
              </a:ext>
            </a:extLst>
          </p:cNvPr>
          <p:cNvSpPr>
            <a:spLocks noGrp="1"/>
          </p:cNvSpPr>
          <p:nvPr>
            <p:ph type="title"/>
          </p:nvPr>
        </p:nvSpPr>
        <p:spPr/>
        <p:txBody>
          <a:bodyPr>
            <a:noAutofit/>
          </a:bodyPr>
          <a:lstStyle/>
          <a:p>
            <a:r>
              <a:rPr lang="en-US" dirty="0"/>
              <a:t>Thank You</a:t>
            </a:r>
            <a:endParaRPr lang="en-US" u="sng" dirty="0"/>
          </a:p>
        </p:txBody>
      </p:sp>
    </p:spTree>
    <p:custDataLst>
      <p:tags r:id="rId1"/>
    </p:custDataLst>
    <p:extLst>
      <p:ext uri="{BB962C8B-B14F-4D97-AF65-F5344CB8AC3E}">
        <p14:creationId xmlns:p14="http://schemas.microsoft.com/office/powerpoint/2010/main" val="172757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What are web services?</a:t>
            </a:r>
          </a:p>
        </p:txBody>
      </p:sp>
      <p:sp>
        <p:nvSpPr>
          <p:cNvPr id="7" name="Content Placeholder 6"/>
          <p:cNvSpPr>
            <a:spLocks noGrp="1"/>
          </p:cNvSpPr>
          <p:nvPr>
            <p:ph idx="1"/>
          </p:nvPr>
        </p:nvSpPr>
        <p:spPr>
          <a:xfrm>
            <a:off x="449052" y="1440305"/>
            <a:ext cx="11139567" cy="4913308"/>
          </a:xfrm>
        </p:spPr>
        <p:txBody>
          <a:bodyPr/>
          <a:lstStyle/>
          <a:p>
            <a:pPr algn="just"/>
            <a:r>
              <a:rPr lang="en-US" altLang="ja-JP" sz="2400" dirty="0" smtClean="0">
                <a:solidFill>
                  <a:prstClr val="black"/>
                </a:solidFill>
                <a:latin typeface="+mj-lt"/>
              </a:rPr>
              <a:t>A </a:t>
            </a:r>
            <a:r>
              <a:rPr lang="en-US" altLang="ja-JP" sz="2400" dirty="0" smtClean="0">
                <a:solidFill>
                  <a:srgbClr val="333399"/>
                </a:solidFill>
                <a:latin typeface="+mj-lt"/>
                <a:ea typeface="Amazon Ember" panose="020B0603020204020204" pitchFamily="34" charset="0"/>
                <a:cs typeface="Amazon Ember" panose="020B0603020204020204" pitchFamily="34" charset="0"/>
              </a:rPr>
              <a:t>web</a:t>
            </a:r>
            <a:r>
              <a:rPr lang="en-US" altLang="ja-JP" sz="2400" kern="0" dirty="0" smtClean="0">
                <a:solidFill>
                  <a:srgbClr val="333399"/>
                </a:solidFill>
                <a:latin typeface="+mj-lt"/>
                <a:cs typeface="Arial" pitchFamily="34" charset="0"/>
              </a:rPr>
              <a:t> </a:t>
            </a:r>
            <a:r>
              <a:rPr lang="en-US" altLang="ja-JP" sz="2400" dirty="0" smtClean="0">
                <a:solidFill>
                  <a:srgbClr val="333399"/>
                </a:solidFill>
                <a:latin typeface="+mj-lt"/>
                <a:ea typeface="Amazon Ember" panose="020B0603020204020204" pitchFamily="34" charset="0"/>
                <a:cs typeface="Amazon Ember" panose="020B0603020204020204" pitchFamily="34" charset="0"/>
              </a:rPr>
              <a:t>service</a:t>
            </a:r>
            <a:r>
              <a:rPr lang="en-US" altLang="ja-JP" sz="2400" kern="0" dirty="0" smtClean="0">
                <a:solidFill>
                  <a:srgbClr val="333399"/>
                </a:solidFill>
                <a:latin typeface="+mj-lt"/>
                <a:cs typeface="Arial" pitchFamily="34" charset="0"/>
              </a:rPr>
              <a:t> </a:t>
            </a:r>
            <a:r>
              <a:rPr lang="en-US" altLang="ja-JP" sz="2400" dirty="0" smtClean="0">
                <a:solidFill>
                  <a:prstClr val="black"/>
                </a:solidFill>
                <a:latin typeface="+mj-lt"/>
              </a:rPr>
              <a:t>is any piece of software that makes itself available over the internet and uses a </a:t>
            </a:r>
            <a:r>
              <a:rPr lang="en-US" altLang="ja-JP" sz="2400" dirty="0" smtClean="0">
                <a:solidFill>
                  <a:srgbClr val="333399"/>
                </a:solidFill>
                <a:latin typeface="+mj-lt"/>
                <a:ea typeface="Amazon Ember" panose="020B0603020204020204" pitchFamily="34" charset="0"/>
                <a:cs typeface="Amazon Ember" panose="020B0603020204020204" pitchFamily="34" charset="0"/>
              </a:rPr>
              <a:t>standardized format</a:t>
            </a:r>
            <a:r>
              <a:rPr lang="en-US" altLang="ja-JP" sz="2400" dirty="0" smtClean="0">
                <a:latin typeface="+mj-lt"/>
                <a:ea typeface="Amazon Ember" panose="020B0603020204020204" pitchFamily="34" charset="0"/>
                <a:cs typeface="Amazon Ember" panose="020B0603020204020204" pitchFamily="34" charset="0"/>
              </a:rPr>
              <a:t>—such as Extensible Markup Language (</a:t>
            </a:r>
            <a:r>
              <a:rPr lang="en-US" altLang="ja-JP" sz="2400" dirty="0" smtClean="0">
                <a:solidFill>
                  <a:prstClr val="black"/>
                </a:solidFill>
                <a:latin typeface="+mj-lt"/>
              </a:rPr>
              <a:t>XML) or JavaScript Object Notation (JSON)—for the request (input dataset) and the response (output dataset) of an </a:t>
            </a:r>
            <a:r>
              <a:rPr lang="en-US" altLang="ja-JP" sz="2400" dirty="0" smtClean="0">
                <a:solidFill>
                  <a:srgbClr val="333399"/>
                </a:solidFill>
                <a:latin typeface="+mj-lt"/>
                <a:ea typeface="Amazon Ember" panose="020B0603020204020204" pitchFamily="34" charset="0"/>
                <a:cs typeface="Amazon Ember" panose="020B0603020204020204" pitchFamily="34" charset="0"/>
              </a:rPr>
              <a:t>application programming interface (API) interaction</a:t>
            </a:r>
            <a:r>
              <a:rPr lang="en-US" altLang="ja-JP" sz="2400" dirty="0" smtClean="0">
                <a:solidFill>
                  <a:prstClr val="black"/>
                </a:solidFill>
                <a:latin typeface="+mj-lt"/>
              </a:rPr>
              <a:t>.</a:t>
            </a:r>
            <a:endParaRPr lang="en-US" sz="2400" dirty="0" smtClean="0"/>
          </a:p>
          <a:p>
            <a:pPr algn="just"/>
            <a:r>
              <a:rPr lang="en-US" sz="2400" dirty="0" smtClean="0"/>
              <a:t>It is </a:t>
            </a:r>
            <a:r>
              <a:rPr lang="en-US" altLang="ja-JP" sz="2400" dirty="0" smtClean="0">
                <a:solidFill>
                  <a:srgbClr val="333399"/>
                </a:solidFill>
                <a:ea typeface="Amazon Ember" panose="020B0603020204020204" pitchFamily="34" charset="0"/>
                <a:cs typeface="Amazon Ember" panose="020B0603020204020204" pitchFamily="34" charset="0"/>
              </a:rPr>
              <a:t>not tied</a:t>
            </a:r>
            <a:r>
              <a:rPr lang="en-US" sz="2400" dirty="0" smtClean="0">
                <a:solidFill>
                  <a:srgbClr val="333399"/>
                </a:solidFill>
              </a:rPr>
              <a:t> </a:t>
            </a:r>
            <a:r>
              <a:rPr lang="en-US" sz="2400" dirty="0"/>
              <a:t>to any one operating system or programming language</a:t>
            </a:r>
            <a:r>
              <a:rPr lang="en-US" sz="2400" dirty="0" smtClean="0"/>
              <a:t>.</a:t>
            </a:r>
          </a:p>
          <a:p>
            <a:pPr algn="just"/>
            <a:r>
              <a:rPr lang="en-US" sz="2400" dirty="0" smtClean="0"/>
              <a:t>It</a:t>
            </a:r>
            <a:r>
              <a:rPr lang="en-US" sz="2400" dirty="0"/>
              <a:t> </a:t>
            </a:r>
            <a:r>
              <a:rPr lang="en-US" sz="2400" dirty="0" smtClean="0"/>
              <a:t>is </a:t>
            </a:r>
            <a:r>
              <a:rPr lang="en-US" sz="2400" dirty="0">
                <a:solidFill>
                  <a:srgbClr val="333399"/>
                </a:solidFill>
              </a:rPr>
              <a:t>self-describing</a:t>
            </a:r>
            <a:r>
              <a:rPr lang="en-US" sz="2400" dirty="0"/>
              <a:t> via an interface definition file and it is </a:t>
            </a:r>
            <a:r>
              <a:rPr lang="en-US" sz="2400" dirty="0">
                <a:solidFill>
                  <a:srgbClr val="333399"/>
                </a:solidFill>
              </a:rPr>
              <a:t>discoverable</a:t>
            </a:r>
            <a:r>
              <a:rPr lang="en-US" sz="2400" dirty="0"/>
              <a:t>.</a:t>
            </a:r>
            <a:endParaRPr lang="en-US" altLang="ja-JP" sz="2400" dirty="0">
              <a:solidFill>
                <a:prstClr val="black"/>
              </a:solidFill>
              <a:latin typeface="+mj-lt"/>
            </a:endParaRPr>
          </a:p>
        </p:txBody>
      </p:sp>
      <p:grpSp>
        <p:nvGrpSpPr>
          <p:cNvPr id="5" name="Group 4" descr="laptop labeled client with right arrow going through internet cloud to server labeled web service. server labeled web service with left arrow going through internet cloud to laptop labeled client.">
            <a:extLst>
              <a:ext uri="{FF2B5EF4-FFF2-40B4-BE49-F238E27FC236}">
                <a16:creationId xmlns="" xmlns:a16="http://schemas.microsoft.com/office/drawing/2014/main" id="{A73A4F68-F397-4C72-B132-7F24077AFE08}"/>
              </a:ext>
            </a:extLst>
          </p:cNvPr>
          <p:cNvGrpSpPr/>
          <p:nvPr/>
        </p:nvGrpSpPr>
        <p:grpSpPr>
          <a:xfrm>
            <a:off x="990599" y="3601131"/>
            <a:ext cx="10255629" cy="2634586"/>
            <a:chOff x="990599" y="2748510"/>
            <a:chExt cx="10255629" cy="2634586"/>
          </a:xfrm>
        </p:grpSpPr>
        <p:pic>
          <p:nvPicPr>
            <p:cNvPr id="23" name="Picture 71">
              <a:extLst>
                <a:ext uri="{FF2B5EF4-FFF2-40B4-BE49-F238E27FC236}">
                  <a16:creationId xmlns="" xmlns:a16="http://schemas.microsoft.com/office/drawing/2014/main" id="{9C6068CC-0C70-EB49-9EF5-1A75F2C5AF8D}"/>
                </a:ext>
                <a:ext uri="{C183D7F6-B498-43B3-948B-1728B52AA6E4}">
                  <adec:decorative xmlns=""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483426"/>
              <a:ext cx="1620895" cy="1716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a:extLst>
                <a:ext uri="{FF2B5EF4-FFF2-40B4-BE49-F238E27FC236}">
                  <a16:creationId xmlns="" xmlns:a16="http://schemas.microsoft.com/office/drawing/2014/main" id="{A9CCBE35-00B5-2649-B7BF-41ADBB6CC402}"/>
                </a:ext>
                <a:ext uri="{C183D7F6-B498-43B3-948B-1728B52AA6E4}">
                  <adec:decorative xmlns=""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483427"/>
              <a:ext cx="2347421" cy="1752601"/>
            </a:xfrm>
            <a:prstGeom prst="rect">
              <a:avLst/>
            </a:prstGeom>
          </p:spPr>
        </p:pic>
        <p:sp>
          <p:nvSpPr>
            <p:cNvPr id="25" name="TextBox 70">
              <a:extLst>
                <a:ext uri="{FF2B5EF4-FFF2-40B4-BE49-F238E27FC236}">
                  <a16:creationId xmlns="" xmlns:a16="http://schemas.microsoft.com/office/drawing/2014/main" id="{5D51BDC0-D25B-C449-BD5E-9C5500229C4D}"/>
                </a:ext>
              </a:extLst>
            </p:cNvPr>
            <p:cNvSpPr txBox="1">
              <a:spLocks noChangeArrowheads="1"/>
            </p:cNvSpPr>
            <p:nvPr/>
          </p:nvSpPr>
          <p:spPr bwMode="auto">
            <a:xfrm>
              <a:off x="8782505" y="5058035"/>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 xmlns:a16="http://schemas.microsoft.com/office/drawing/2014/main" id="{95A8CE86-D8B4-AE45-81C9-4661F69D6F11}"/>
                </a:ext>
              </a:extLst>
            </p:cNvPr>
            <p:cNvCxnSpPr/>
            <p:nvPr/>
          </p:nvCxnSpPr>
          <p:spPr>
            <a:xfrm flipH="1">
              <a:off x="3414221" y="465807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 xmlns:a16="http://schemas.microsoft.com/office/drawing/2014/main" id="{429EAEAE-743A-2A46-A05B-9902732884AD}"/>
                </a:ext>
              </a:extLst>
            </p:cNvPr>
            <p:cNvCxnSpPr/>
            <p:nvPr/>
          </p:nvCxnSpPr>
          <p:spPr>
            <a:xfrm rot="10800000" flipH="1">
              <a:off x="3414221" y="401682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 xmlns:a16="http://schemas.microsoft.com/office/drawing/2014/main" id="{49BD549F-5DA0-C24D-A3DE-3466102D61DE}"/>
                </a:ext>
              </a:extLst>
            </p:cNvPr>
            <p:cNvSpPr txBox="1">
              <a:spLocks noChangeArrowheads="1"/>
            </p:cNvSpPr>
            <p:nvPr/>
          </p:nvSpPr>
          <p:spPr bwMode="auto">
            <a:xfrm>
              <a:off x="1578127" y="5071330"/>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 xmlns:a16="http://schemas.microsoft.com/office/drawing/2014/main" id="{FD208C97-C455-B44E-A2FA-5F944F8C6D54}"/>
                </a:ext>
              </a:extLst>
            </p:cNvPr>
            <p:cNvSpPr txBox="1">
              <a:spLocks noChangeArrowheads="1"/>
            </p:cNvSpPr>
            <p:nvPr/>
          </p:nvSpPr>
          <p:spPr bwMode="auto">
            <a:xfrm>
              <a:off x="3265880" y="4839172"/>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 xmlns:a16="http://schemas.microsoft.com/office/drawing/2014/main" id="{D2A1EBC6-A29A-F948-A5A3-6A0EBF22ABA9}"/>
                </a:ext>
              </a:extLst>
            </p:cNvPr>
            <p:cNvSpPr txBox="1">
              <a:spLocks noChangeArrowheads="1"/>
            </p:cNvSpPr>
            <p:nvPr/>
          </p:nvSpPr>
          <p:spPr bwMode="auto">
            <a:xfrm>
              <a:off x="6970896" y="3700247"/>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pic>
          <p:nvPicPr>
            <p:cNvPr id="33" name="Picture 30">
              <a:extLst>
                <a:ext uri="{FF2B5EF4-FFF2-40B4-BE49-F238E27FC236}">
                  <a16:creationId xmlns="" xmlns:a16="http://schemas.microsoft.com/office/drawing/2014/main" id="{EF6E96D8-B3F5-2148-B48E-D72527B2924A}"/>
                </a:ext>
                <a:ext uri="{C183D7F6-B498-43B3-948B-1728B52AA6E4}">
                  <adec:decorative xmlns=""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77127" y="2748510"/>
              <a:ext cx="2451667" cy="263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 xmlns:a16="http://schemas.microsoft.com/office/drawing/2014/main" id="{6536CB53-E7DE-014A-8033-B886BB9AC0A0}"/>
                </a:ext>
              </a:extLst>
            </p:cNvPr>
            <p:cNvSpPr txBox="1">
              <a:spLocks noChangeArrowheads="1"/>
            </p:cNvSpPr>
            <p:nvPr/>
          </p:nvSpPr>
          <p:spPr bwMode="auto">
            <a:xfrm>
              <a:off x="4898276" y="4547684"/>
              <a:ext cx="2809364" cy="246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 name="Footer Placeholder 1">
            <a:extLs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a:t>
            </a:fld>
            <a:endParaRPr lang="en-US" dirty="0"/>
          </a:p>
        </p:txBody>
      </p:sp>
    </p:spTree>
    <p:custDataLst>
      <p:tags r:id="rId1"/>
    </p:custDataLst>
    <p:extLst>
      <p:ext uri="{BB962C8B-B14F-4D97-AF65-F5344CB8AC3E}">
        <p14:creationId xmlns:p14="http://schemas.microsoft.com/office/powerpoint/2010/main" val="28100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407A5F-CF8E-44E7-AD14-142EF82B4540}"/>
              </a:ext>
            </a:extLst>
          </p:cNvPr>
          <p:cNvSpPr>
            <a:spLocks noGrp="1"/>
          </p:cNvSpPr>
          <p:nvPr>
            <p:ph type="title"/>
          </p:nvPr>
        </p:nvSpPr>
        <p:spPr/>
        <p:txBody>
          <a:bodyPr/>
          <a:lstStyle/>
          <a:p>
            <a:r>
              <a:rPr lang="en-US" dirty="0"/>
              <a:t>What is AWS?</a:t>
            </a:r>
          </a:p>
        </p:txBody>
      </p:sp>
      <p:sp>
        <p:nvSpPr>
          <p:cNvPr id="3" name="Content Placeholder 2">
            <a:extLst>
              <a:ext uri="{FF2B5EF4-FFF2-40B4-BE49-F238E27FC236}">
                <a16:creationId xmlns="" xmlns:a16="http://schemas.microsoft.com/office/drawing/2014/main" id="{C16D0D1A-38D3-482A-9832-B779620BD3DE}"/>
              </a:ext>
            </a:extLst>
          </p:cNvPr>
          <p:cNvSpPr>
            <a:spLocks noGrp="1"/>
          </p:cNvSpPr>
          <p:nvPr>
            <p:ph idx="1"/>
          </p:nvPr>
        </p:nvSpPr>
        <p:spPr/>
        <p:txBody>
          <a:bodyPr/>
          <a:lstStyle/>
          <a:p>
            <a:r>
              <a:rPr lang="en-US" dirty="0"/>
              <a:t>AWS is a </a:t>
            </a:r>
            <a:r>
              <a:rPr lang="en-US" dirty="0">
                <a:solidFill>
                  <a:srgbClr val="333399"/>
                </a:solidFill>
              </a:rPr>
              <a:t>secure cloud platform </a:t>
            </a:r>
            <a:r>
              <a:rPr lang="en-US" dirty="0"/>
              <a:t>that offers a </a:t>
            </a:r>
            <a:r>
              <a:rPr lang="en-US" dirty="0">
                <a:solidFill>
                  <a:srgbClr val="333399"/>
                </a:solidFill>
              </a:rPr>
              <a:t>broad </a:t>
            </a:r>
            <a:r>
              <a:rPr lang="en-US" dirty="0" smtClean="0">
                <a:solidFill>
                  <a:srgbClr val="333399"/>
                </a:solidFill>
              </a:rPr>
              <a:t>set (an ecosystem) </a:t>
            </a:r>
            <a:r>
              <a:rPr lang="en-US" dirty="0">
                <a:solidFill>
                  <a:srgbClr val="333399"/>
                </a:solidFill>
              </a:rPr>
              <a:t>of global cloud-based products</a:t>
            </a:r>
            <a:r>
              <a:rPr lang="en-US" dirty="0"/>
              <a:t>.</a:t>
            </a:r>
          </a:p>
          <a:p>
            <a:endParaRPr lang="en-US" dirty="0" smtClean="0"/>
          </a:p>
          <a:p>
            <a:r>
              <a:rPr lang="en-US" dirty="0" smtClean="0"/>
              <a:t>AWS </a:t>
            </a:r>
            <a:r>
              <a:rPr lang="en-US" dirty="0"/>
              <a:t>provides you with </a:t>
            </a:r>
            <a:r>
              <a:rPr lang="en-US" dirty="0">
                <a:solidFill>
                  <a:srgbClr val="333399"/>
                </a:solidFill>
              </a:rPr>
              <a:t>on-demand access </a:t>
            </a:r>
            <a:r>
              <a:rPr lang="en-US" dirty="0"/>
              <a:t>to compute, storage, network, database, and other IT resources and management </a:t>
            </a:r>
            <a:r>
              <a:rPr lang="en-US" dirty="0" smtClean="0"/>
              <a:t>tools.</a:t>
            </a:r>
          </a:p>
          <a:p>
            <a:endParaRPr lang="en-US" dirty="0">
              <a:latin typeface="+mn-lt"/>
            </a:endParaRPr>
          </a:p>
          <a:p>
            <a:r>
              <a:rPr lang="en-US" dirty="0" smtClean="0">
                <a:latin typeface="+mn-lt"/>
              </a:rPr>
              <a:t>You </a:t>
            </a:r>
            <a:r>
              <a:rPr lang="en-US" dirty="0">
                <a:latin typeface="+mn-lt"/>
              </a:rPr>
              <a:t>can </a:t>
            </a:r>
            <a:r>
              <a:rPr lang="en-US" dirty="0">
                <a:solidFill>
                  <a:srgbClr val="333399"/>
                </a:solidFill>
                <a:latin typeface="+mn-lt"/>
              </a:rPr>
              <a:t>immediately</a:t>
            </a:r>
            <a:r>
              <a:rPr lang="en-US" dirty="0">
                <a:latin typeface="+mn-lt"/>
              </a:rPr>
              <a:t> provision and launch AWS resources. </a:t>
            </a:r>
            <a:endParaRPr lang="en-US" dirty="0" smtClean="0">
              <a:latin typeface="+mn-lt"/>
            </a:endParaRPr>
          </a:p>
          <a:p>
            <a:endParaRPr lang="en-US" dirty="0">
              <a:latin typeface="+mn-lt"/>
            </a:endParaRPr>
          </a:p>
          <a:p>
            <a:r>
              <a:rPr lang="en-US" dirty="0" smtClean="0">
                <a:latin typeface="+mn-lt"/>
              </a:rPr>
              <a:t>The </a:t>
            </a:r>
            <a:r>
              <a:rPr lang="en-US" dirty="0">
                <a:solidFill>
                  <a:srgbClr val="333399"/>
                </a:solidFill>
                <a:latin typeface="+mn-lt"/>
              </a:rPr>
              <a:t>resources are ready </a:t>
            </a:r>
            <a:r>
              <a:rPr lang="en-US" dirty="0">
                <a:latin typeface="+mn-lt"/>
              </a:rPr>
              <a:t>for you to use in minutes. </a:t>
            </a:r>
          </a:p>
        </p:txBody>
      </p:sp>
      <p:sp>
        <p:nvSpPr>
          <p:cNvPr id="5" name="Footer Placeholder 4">
            <a:extLst>
              <a:ext uri="{FF2B5EF4-FFF2-40B4-BE49-F238E27FC236}">
                <a16:creationId xmlns="" xmlns:a16="http://schemas.microsoft.com/office/drawing/2014/main" id="{151A7C78-4571-4510-9202-7E8F39EA4F7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0D5D8B70-E87F-4055-ACB4-FEBC0DE30CB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4255014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407A5F-CF8E-44E7-AD14-142EF82B4540}"/>
              </a:ext>
            </a:extLst>
          </p:cNvPr>
          <p:cNvSpPr>
            <a:spLocks noGrp="1"/>
          </p:cNvSpPr>
          <p:nvPr>
            <p:ph type="title"/>
          </p:nvPr>
        </p:nvSpPr>
        <p:spPr/>
        <p:txBody>
          <a:bodyPr/>
          <a:lstStyle/>
          <a:p>
            <a:r>
              <a:rPr lang="en-US" dirty="0"/>
              <a:t>What is AWS?</a:t>
            </a:r>
          </a:p>
        </p:txBody>
      </p:sp>
      <p:sp>
        <p:nvSpPr>
          <p:cNvPr id="3" name="Content Placeholder 2">
            <a:extLst>
              <a:ext uri="{FF2B5EF4-FFF2-40B4-BE49-F238E27FC236}">
                <a16:creationId xmlns="" xmlns:a16="http://schemas.microsoft.com/office/drawing/2014/main" id="{C16D0D1A-38D3-482A-9832-B779620BD3DE}"/>
              </a:ext>
            </a:extLst>
          </p:cNvPr>
          <p:cNvSpPr>
            <a:spLocks noGrp="1"/>
          </p:cNvSpPr>
          <p:nvPr>
            <p:ph idx="1"/>
          </p:nvPr>
        </p:nvSpPr>
        <p:spPr/>
        <p:txBody>
          <a:bodyPr/>
          <a:lstStyle/>
          <a:p>
            <a:r>
              <a:rPr lang="en-US" dirty="0" smtClean="0"/>
              <a:t>AWS </a:t>
            </a:r>
            <a:r>
              <a:rPr lang="en-US" dirty="0"/>
              <a:t>offers </a:t>
            </a:r>
            <a:r>
              <a:rPr lang="en-US" dirty="0" smtClean="0">
                <a:solidFill>
                  <a:srgbClr val="333399"/>
                </a:solidFill>
              </a:rPr>
              <a:t>flexibility</a:t>
            </a:r>
            <a:r>
              <a:rPr lang="en-US" dirty="0" smtClean="0"/>
              <a:t>. AWS </a:t>
            </a:r>
            <a:r>
              <a:rPr lang="en-US" dirty="0"/>
              <a:t>environment can </a:t>
            </a:r>
            <a:r>
              <a:rPr lang="en-US" dirty="0" smtClean="0"/>
              <a:t>be:</a:t>
            </a:r>
          </a:p>
          <a:p>
            <a:pPr lvl="1"/>
            <a:r>
              <a:rPr lang="en-US" sz="2800" dirty="0">
                <a:solidFill>
                  <a:srgbClr val="333399"/>
                </a:solidFill>
              </a:rPr>
              <a:t>Reconfigured</a:t>
            </a:r>
            <a:r>
              <a:rPr lang="en-US" sz="2800" dirty="0"/>
              <a:t> and </a:t>
            </a:r>
            <a:r>
              <a:rPr lang="en-US" sz="2800" dirty="0">
                <a:solidFill>
                  <a:srgbClr val="333399"/>
                </a:solidFill>
              </a:rPr>
              <a:t>updated</a:t>
            </a:r>
            <a:r>
              <a:rPr lang="en-US" sz="2800" dirty="0"/>
              <a:t> on demand</a:t>
            </a:r>
          </a:p>
          <a:p>
            <a:pPr lvl="1"/>
            <a:r>
              <a:rPr lang="en-US" sz="2800" dirty="0">
                <a:solidFill>
                  <a:srgbClr val="333399"/>
                </a:solidFill>
              </a:rPr>
              <a:t>Scaled up or down </a:t>
            </a:r>
            <a:r>
              <a:rPr lang="en-US" sz="2800" dirty="0"/>
              <a:t>manually or automatically to meet usage patterns and optimize spending</a:t>
            </a:r>
          </a:p>
          <a:p>
            <a:pPr lvl="1"/>
            <a:r>
              <a:rPr lang="en-US" sz="2800" dirty="0"/>
              <a:t>Shut down </a:t>
            </a:r>
            <a:r>
              <a:rPr lang="en-US" sz="2800" dirty="0">
                <a:solidFill>
                  <a:srgbClr val="333399"/>
                </a:solidFill>
              </a:rPr>
              <a:t>temporarily</a:t>
            </a:r>
            <a:r>
              <a:rPr lang="en-US" sz="2800" dirty="0"/>
              <a:t> or </a:t>
            </a:r>
            <a:r>
              <a:rPr lang="en-US" sz="2800" dirty="0" smtClean="0">
                <a:solidFill>
                  <a:srgbClr val="333399"/>
                </a:solidFill>
              </a:rPr>
              <a:t>permanently</a:t>
            </a:r>
            <a:endParaRPr lang="en-US" dirty="0" smtClean="0"/>
          </a:p>
          <a:p>
            <a:endParaRPr lang="en-US" dirty="0" smtClean="0"/>
          </a:p>
          <a:p>
            <a:r>
              <a:rPr lang="en-US" dirty="0" smtClean="0"/>
              <a:t>The </a:t>
            </a:r>
            <a:r>
              <a:rPr lang="en-US" dirty="0">
                <a:solidFill>
                  <a:srgbClr val="333399"/>
                </a:solidFill>
              </a:rPr>
              <a:t>billing</a:t>
            </a:r>
            <a:r>
              <a:rPr lang="en-US" dirty="0"/>
              <a:t> for AWS services becomes an operational expense instead of a capital expense</a:t>
            </a:r>
            <a:r>
              <a:rPr lang="en-US" dirty="0" smtClean="0"/>
              <a:t>.</a:t>
            </a:r>
          </a:p>
          <a:p>
            <a:pPr lvl="1"/>
            <a:r>
              <a:rPr lang="en-US" dirty="0"/>
              <a:t>You </a:t>
            </a:r>
            <a:r>
              <a:rPr lang="en-US" dirty="0">
                <a:solidFill>
                  <a:srgbClr val="333399"/>
                </a:solidFill>
              </a:rPr>
              <a:t>pay only for the individual services </a:t>
            </a:r>
            <a:r>
              <a:rPr lang="en-US" dirty="0"/>
              <a:t>you need, for as long as you use them.</a:t>
            </a:r>
          </a:p>
          <a:p>
            <a:pPr lvl="1"/>
            <a:endParaRPr lang="en-US" dirty="0"/>
          </a:p>
          <a:p>
            <a:endParaRPr lang="en-US" dirty="0" smtClean="0"/>
          </a:p>
          <a:p>
            <a:pPr lvl="1"/>
            <a:endParaRPr lang="en-US" sz="2800" dirty="0"/>
          </a:p>
        </p:txBody>
      </p:sp>
      <p:sp>
        <p:nvSpPr>
          <p:cNvPr id="5" name="Footer Placeholder 4">
            <a:extLst>
              <a:ext uri="{FF2B5EF4-FFF2-40B4-BE49-F238E27FC236}">
                <a16:creationId xmlns="" xmlns:a16="http://schemas.microsoft.com/office/drawing/2014/main" id="{151A7C78-4571-4510-9202-7E8F39EA4F7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0D5D8B70-E87F-4055-ACB4-FEBC0DE30CB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945913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407A5F-CF8E-44E7-AD14-142EF82B4540}"/>
              </a:ext>
            </a:extLst>
          </p:cNvPr>
          <p:cNvSpPr>
            <a:spLocks noGrp="1"/>
          </p:cNvSpPr>
          <p:nvPr>
            <p:ph type="title"/>
          </p:nvPr>
        </p:nvSpPr>
        <p:spPr/>
        <p:txBody>
          <a:bodyPr/>
          <a:lstStyle/>
          <a:p>
            <a:r>
              <a:rPr lang="en-US" dirty="0"/>
              <a:t>What is AWS?</a:t>
            </a:r>
          </a:p>
        </p:txBody>
      </p:sp>
      <p:sp>
        <p:nvSpPr>
          <p:cNvPr id="3" name="Content Placeholder 2">
            <a:extLst>
              <a:ext uri="{FF2B5EF4-FFF2-40B4-BE49-F238E27FC236}">
                <a16:creationId xmlns="" xmlns:a16="http://schemas.microsoft.com/office/drawing/2014/main" id="{C16D0D1A-38D3-482A-9832-B779620BD3DE}"/>
              </a:ext>
            </a:extLst>
          </p:cNvPr>
          <p:cNvSpPr>
            <a:spLocks noGrp="1"/>
          </p:cNvSpPr>
          <p:nvPr>
            <p:ph idx="1"/>
          </p:nvPr>
        </p:nvSpPr>
        <p:spPr/>
        <p:txBody>
          <a:bodyPr/>
          <a:lstStyle/>
          <a:p>
            <a:r>
              <a:rPr lang="en-US" dirty="0" smtClean="0"/>
              <a:t>AWS </a:t>
            </a:r>
            <a:r>
              <a:rPr lang="en-US" dirty="0"/>
              <a:t>services are </a:t>
            </a:r>
            <a:r>
              <a:rPr lang="en-US" dirty="0">
                <a:solidFill>
                  <a:srgbClr val="333399"/>
                </a:solidFill>
              </a:rPr>
              <a:t>designed to work together </a:t>
            </a:r>
            <a:r>
              <a:rPr lang="en-US" dirty="0"/>
              <a:t>to support virtually any type of application or workload. </a:t>
            </a:r>
            <a:endParaRPr lang="en-US" dirty="0" smtClean="0"/>
          </a:p>
          <a:p>
            <a:endParaRPr lang="en-US" dirty="0"/>
          </a:p>
          <a:p>
            <a:r>
              <a:rPr lang="en-US" dirty="0" smtClean="0"/>
              <a:t>Think </a:t>
            </a:r>
            <a:r>
              <a:rPr lang="en-US" dirty="0"/>
              <a:t>of these services like </a:t>
            </a:r>
            <a:r>
              <a:rPr lang="en-US" dirty="0">
                <a:solidFill>
                  <a:srgbClr val="333399"/>
                </a:solidFill>
              </a:rPr>
              <a:t>building blocks</a:t>
            </a:r>
            <a:r>
              <a:rPr lang="en-US" dirty="0"/>
              <a:t>, which you can assemble quickly to build sophisticated, scalable solutions, and then adjust them as your needs change.</a:t>
            </a:r>
          </a:p>
          <a:p>
            <a:endParaRPr lang="en-US" dirty="0"/>
          </a:p>
        </p:txBody>
      </p:sp>
      <p:sp>
        <p:nvSpPr>
          <p:cNvPr id="5" name="Footer Placeholder 4">
            <a:extLst>
              <a:ext uri="{FF2B5EF4-FFF2-40B4-BE49-F238E27FC236}">
                <a16:creationId xmlns="" xmlns:a16="http://schemas.microsoft.com/office/drawing/2014/main" id="{151A7C78-4571-4510-9202-7E8F39EA4F73}"/>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0D5D8B70-E87F-4055-ACB4-FEBC0DE30CB0}"/>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1252689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Categories of AWS services</a:t>
            </a:r>
          </a:p>
        </p:txBody>
      </p:sp>
      <p:grpSp>
        <p:nvGrpSpPr>
          <p:cNvPr id="10" name="Group 9">
            <a:extLst>
              <a:ext uri="{FF2B5EF4-FFF2-40B4-BE49-F238E27FC236}">
                <a16:creationId xmlns="" xmlns:a16="http://schemas.microsoft.com/office/drawing/2014/main" id="{CC3F304A-0294-402F-9557-719064858BEA}"/>
              </a:ext>
              <a:ext uri="{C183D7F6-B498-43B3-948B-1728B52AA6E4}">
                <adec:decorative xmlns="" xmlns:adec="http://schemas.microsoft.com/office/drawing/2017/decorative" val="1"/>
              </a:ext>
            </a:extLst>
          </p:cNvPr>
          <p:cNvGrpSpPr/>
          <p:nvPr/>
        </p:nvGrpSpPr>
        <p:grpSpPr>
          <a:xfrm>
            <a:off x="501091" y="1226550"/>
            <a:ext cx="11192224" cy="5273751"/>
            <a:chOff x="501091" y="1226550"/>
            <a:chExt cx="11192224" cy="5273751"/>
          </a:xfrm>
        </p:grpSpPr>
        <p:sp>
          <p:nvSpPr>
            <p:cNvPr id="35" name="TextBox 34">
              <a:extLst>
                <a:ext uri="{FF2B5EF4-FFF2-40B4-BE49-F238E27FC236}">
                  <a16:creationId xmlns="" xmlns:a16="http://schemas.microsoft.com/office/drawing/2014/main" id="{6CB940ED-E182-4845-AE19-8960602EE7FD}"/>
                </a:ext>
              </a:extLst>
            </p:cNvPr>
            <p:cNvSpPr txBox="1"/>
            <p:nvPr/>
          </p:nvSpPr>
          <p:spPr>
            <a:xfrm>
              <a:off x="6559492" y="3179421"/>
              <a:ext cx="16353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Developer Tools</a:t>
              </a:r>
            </a:p>
          </p:txBody>
        </p:sp>
        <p:pic>
          <p:nvPicPr>
            <p:cNvPr id="45" name="Graphic 44" descr="AWS developer tools icon.">
              <a:extLst>
                <a:ext uri="{FF2B5EF4-FFF2-40B4-BE49-F238E27FC236}">
                  <a16:creationId xmlns="" xmlns:a16="http://schemas.microsoft.com/office/drawing/2014/main" id="{693F8DC6-C582-4941-9AD2-3F30DCEEBBC6}"/>
                </a:ext>
                <a:ext uri="{C183D7F6-B498-43B3-948B-1728B52AA6E4}">
                  <adec:decorative xmlns="" xmlns:adec="http://schemas.microsoft.com/office/drawing/2017/decorative" val="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011424" y="2490944"/>
              <a:ext cx="731520" cy="731520"/>
            </a:xfrm>
            <a:prstGeom prst="rect">
              <a:avLst/>
            </a:prstGeom>
          </p:spPr>
        </p:pic>
        <p:sp>
          <p:nvSpPr>
            <p:cNvPr id="37" name="TextBox 36">
              <a:extLst>
                <a:ext uri="{FF2B5EF4-FFF2-40B4-BE49-F238E27FC236}">
                  <a16:creationId xmlns="" xmlns:a16="http://schemas.microsoft.com/office/drawing/2014/main" id="{8A8AEC52-D7C1-4E29-990F-5CA8ED949072}"/>
                </a:ext>
              </a:extLst>
            </p:cNvPr>
            <p:cNvSpPr txBox="1"/>
            <p:nvPr/>
          </p:nvSpPr>
          <p:spPr>
            <a:xfrm>
              <a:off x="6391378" y="5915526"/>
              <a:ext cx="1971612"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Security, Identity,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Compliance</a:t>
              </a:r>
            </a:p>
          </p:txBody>
        </p:sp>
        <p:pic>
          <p:nvPicPr>
            <p:cNvPr id="47" name="Graphic 46" descr="AWs security and identity icon.">
              <a:extLst>
                <a:ext uri="{FF2B5EF4-FFF2-40B4-BE49-F238E27FC236}">
                  <a16:creationId xmlns="" xmlns:a16="http://schemas.microsoft.com/office/drawing/2014/main" id="{20219465-2930-4222-8CB2-BCCC8F2F380D}"/>
                </a:ext>
                <a:ext uri="{C183D7F6-B498-43B3-948B-1728B52AA6E4}">
                  <adec:decorative xmlns="" xmlns:adec="http://schemas.microsoft.com/office/drawing/2017/decorative" val="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011424" y="5240456"/>
              <a:ext cx="731520" cy="731520"/>
            </a:xfrm>
            <a:prstGeom prst="rect">
              <a:avLst/>
            </a:prstGeom>
          </p:spPr>
        </p:pic>
        <p:pic>
          <p:nvPicPr>
            <p:cNvPr id="58" name="Graphic 57">
              <a:extLst>
                <a:ext uri="{FF2B5EF4-FFF2-40B4-BE49-F238E27FC236}">
                  <a16:creationId xmlns="" xmlns:a16="http://schemas.microsoft.com/office/drawing/2014/main" id="{E115ADA5-4FD3-634B-9CEB-C2ACD1B686F2}"/>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011424" y="1226550"/>
              <a:ext cx="731520" cy="731520"/>
            </a:xfrm>
            <a:prstGeom prst="rect">
              <a:avLst/>
            </a:prstGeom>
          </p:spPr>
        </p:pic>
        <p:sp>
          <p:nvSpPr>
            <p:cNvPr id="60" name="TextBox 59">
              <a:extLst>
                <a:ext uri="{FF2B5EF4-FFF2-40B4-BE49-F238E27FC236}">
                  <a16:creationId xmlns="" xmlns:a16="http://schemas.microsoft.com/office/drawing/2014/main" id="{25B36EFC-4DE3-884A-8A21-A73020518C07}"/>
                </a:ext>
              </a:extLst>
            </p:cNvPr>
            <p:cNvSpPr txBox="1"/>
            <p:nvPr/>
          </p:nvSpPr>
          <p:spPr>
            <a:xfrm>
              <a:off x="6805553" y="1907686"/>
              <a:ext cx="114326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Blockchain</a:t>
              </a:r>
            </a:p>
          </p:txBody>
        </p:sp>
        <p:pic>
          <p:nvPicPr>
            <p:cNvPr id="74" name="Graphic 73">
              <a:extLst>
                <a:ext uri="{FF2B5EF4-FFF2-40B4-BE49-F238E27FC236}">
                  <a16:creationId xmlns="" xmlns:a16="http://schemas.microsoft.com/office/drawing/2014/main" id="{FDF3D634-D03D-164F-A9B6-811A7201F79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011424" y="3881466"/>
              <a:ext cx="731520" cy="731520"/>
            </a:xfrm>
            <a:prstGeom prst="rect">
              <a:avLst/>
            </a:prstGeom>
          </p:spPr>
        </p:pic>
        <p:sp>
          <p:nvSpPr>
            <p:cNvPr id="76" name="TextBox 75">
              <a:extLst>
                <a:ext uri="{FF2B5EF4-FFF2-40B4-BE49-F238E27FC236}">
                  <a16:creationId xmlns="" xmlns:a16="http://schemas.microsoft.com/office/drawing/2014/main" id="{B37499C4-85AB-1643-B309-6C6C773B623F}"/>
                </a:ext>
              </a:extLst>
            </p:cNvPr>
            <p:cNvSpPr txBox="1"/>
            <p:nvPr/>
          </p:nvSpPr>
          <p:spPr>
            <a:xfrm>
              <a:off x="6627620" y="4567517"/>
              <a:ext cx="14991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Media Services</a:t>
              </a:r>
            </a:p>
          </p:txBody>
        </p:sp>
        <p:pic>
          <p:nvPicPr>
            <p:cNvPr id="24" name="Graphic 23" descr="AWS storage icon.">
              <a:extLst>
                <a:ext uri="{FF2B5EF4-FFF2-40B4-BE49-F238E27FC236}">
                  <a16:creationId xmlns="" xmlns:a16="http://schemas.microsoft.com/office/drawing/2014/main" id="{E356DDF8-6319-4787-AA90-C7EEA0097514}"/>
                </a:ext>
                <a:ext uri="{C183D7F6-B498-43B3-948B-1728B52AA6E4}">
                  <adec:decorative xmlns="" xmlns:adec="http://schemas.microsoft.com/office/drawing/2017/decorative" val="0"/>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9063510" y="5240456"/>
              <a:ext cx="731520" cy="731520"/>
            </a:xfrm>
            <a:prstGeom prst="rect">
              <a:avLst/>
            </a:prstGeom>
          </p:spPr>
        </p:pic>
        <p:sp>
          <p:nvSpPr>
            <p:cNvPr id="25" name="TextBox 24">
              <a:extLst>
                <a:ext uri="{FF2B5EF4-FFF2-40B4-BE49-F238E27FC236}">
                  <a16:creationId xmlns="" xmlns:a16="http://schemas.microsoft.com/office/drawing/2014/main" id="{F8897D01-9B02-4480-A482-C607893138B6}"/>
                </a:ext>
              </a:extLst>
            </p:cNvPr>
            <p:cNvSpPr txBox="1"/>
            <p:nvPr/>
          </p:nvSpPr>
          <p:spPr>
            <a:xfrm>
              <a:off x="8985880" y="5915526"/>
              <a:ext cx="88678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Storage</a:t>
              </a:r>
            </a:p>
          </p:txBody>
        </p:sp>
        <p:sp>
          <p:nvSpPr>
            <p:cNvPr id="32" name="TextBox 31">
              <a:extLst>
                <a:ext uri="{FF2B5EF4-FFF2-40B4-BE49-F238E27FC236}">
                  <a16:creationId xmlns="" xmlns:a16="http://schemas.microsoft.com/office/drawing/2014/main" id="{AE20C2D3-E886-4EB3-A672-17CF83D8C99F}"/>
                </a:ext>
              </a:extLst>
            </p:cNvPr>
            <p:cNvSpPr txBox="1"/>
            <p:nvPr/>
          </p:nvSpPr>
          <p:spPr>
            <a:xfrm>
              <a:off x="8789512" y="1907686"/>
              <a:ext cx="127951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Business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Applications</a:t>
              </a:r>
            </a:p>
          </p:txBody>
        </p:sp>
        <p:pic>
          <p:nvPicPr>
            <p:cNvPr id="39" name="Graphic 38" descr="AWS enterprise applications icon.">
              <a:extLst>
                <a:ext uri="{FF2B5EF4-FFF2-40B4-BE49-F238E27FC236}">
                  <a16:creationId xmlns="" xmlns:a16="http://schemas.microsoft.com/office/drawing/2014/main" id="{79E2A1C7-B65E-4107-BBA7-6CBFA140D29E}"/>
                </a:ext>
                <a:ext uri="{C183D7F6-B498-43B3-948B-1728B52AA6E4}">
                  <adec:decorative xmlns="" xmlns:adec="http://schemas.microsoft.com/office/drawing/2017/decorative" val="0"/>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063510" y="1226550"/>
              <a:ext cx="731520" cy="731520"/>
            </a:xfrm>
            <a:prstGeom prst="rect">
              <a:avLst/>
            </a:prstGeom>
          </p:spPr>
        </p:pic>
        <p:pic>
          <p:nvPicPr>
            <p:cNvPr id="71" name="Graphic 70">
              <a:extLst>
                <a:ext uri="{FF2B5EF4-FFF2-40B4-BE49-F238E27FC236}">
                  <a16:creationId xmlns="" xmlns:a16="http://schemas.microsoft.com/office/drawing/2014/main" id="{93DAA41C-C974-AD47-A53C-1039F8E2DBC3}"/>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063510" y="2490944"/>
              <a:ext cx="731520" cy="731520"/>
            </a:xfrm>
            <a:prstGeom prst="rect">
              <a:avLst/>
            </a:prstGeom>
          </p:spPr>
        </p:pic>
        <p:sp>
          <p:nvSpPr>
            <p:cNvPr id="72" name="TextBox 71">
              <a:extLst>
                <a:ext uri="{FF2B5EF4-FFF2-40B4-BE49-F238E27FC236}">
                  <a16:creationId xmlns="" xmlns:a16="http://schemas.microsoft.com/office/drawing/2014/main" id="{3692D3A0-CABC-3440-84AD-881EF14C1585}"/>
                </a:ext>
              </a:extLst>
            </p:cNvPr>
            <p:cNvSpPr txBox="1"/>
            <p:nvPr/>
          </p:nvSpPr>
          <p:spPr>
            <a:xfrm>
              <a:off x="8835999" y="3179421"/>
              <a:ext cx="118654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End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Computing</a:t>
              </a:r>
            </a:p>
          </p:txBody>
        </p:sp>
        <p:pic>
          <p:nvPicPr>
            <p:cNvPr id="77" name="Graphic 76">
              <a:extLst>
                <a:ext uri="{FF2B5EF4-FFF2-40B4-BE49-F238E27FC236}">
                  <a16:creationId xmlns="" xmlns:a16="http://schemas.microsoft.com/office/drawing/2014/main" id="{A9FD4A75-9442-7545-BE2D-9637B4E802EB}"/>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9063510" y="3881466"/>
              <a:ext cx="731520" cy="731520"/>
            </a:xfrm>
            <a:prstGeom prst="rect">
              <a:avLst/>
            </a:prstGeom>
          </p:spPr>
        </p:pic>
        <p:sp>
          <p:nvSpPr>
            <p:cNvPr id="78" name="TextBox 77">
              <a:extLst>
                <a:ext uri="{FF2B5EF4-FFF2-40B4-BE49-F238E27FC236}">
                  <a16:creationId xmlns="" xmlns:a16="http://schemas.microsoft.com/office/drawing/2014/main" id="{192EABF2-A4D4-2447-AC15-7BE6FFEB2316}"/>
                </a:ext>
              </a:extLst>
            </p:cNvPr>
            <p:cNvSpPr txBox="1"/>
            <p:nvPr/>
          </p:nvSpPr>
          <p:spPr>
            <a:xfrm>
              <a:off x="8684515" y="4567517"/>
              <a:ext cx="148951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Migration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Transfer</a:t>
              </a:r>
            </a:p>
          </p:txBody>
        </p:sp>
        <p:sp>
          <p:nvSpPr>
            <p:cNvPr id="33" name="TextBox 32">
              <a:extLst>
                <a:ext uri="{FF2B5EF4-FFF2-40B4-BE49-F238E27FC236}">
                  <a16:creationId xmlns="" xmlns:a16="http://schemas.microsoft.com/office/drawing/2014/main" id="{DC1DF143-2940-4413-AF10-AFE41270FFD9}"/>
                </a:ext>
              </a:extLst>
            </p:cNvPr>
            <p:cNvSpPr txBox="1"/>
            <p:nvPr/>
          </p:nvSpPr>
          <p:spPr>
            <a:xfrm>
              <a:off x="10699934" y="4567517"/>
              <a:ext cx="78899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Mobile</a:t>
              </a:r>
            </a:p>
          </p:txBody>
        </p:sp>
        <p:pic>
          <p:nvPicPr>
            <p:cNvPr id="40" name="Graphic 39" descr="AWS mobile icon.">
              <a:extLst>
                <a:ext uri="{FF2B5EF4-FFF2-40B4-BE49-F238E27FC236}">
                  <a16:creationId xmlns="" xmlns:a16="http://schemas.microsoft.com/office/drawing/2014/main" id="{8C0FABC2-4238-43BD-9506-86B5F95FA792}"/>
                </a:ext>
                <a:ext uri="{C183D7F6-B498-43B3-948B-1728B52AA6E4}">
                  <adec:decorative xmlns="" xmlns:adec="http://schemas.microsoft.com/office/drawing/2017/decorative" val="0"/>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10728673" y="3881466"/>
              <a:ext cx="731520" cy="731520"/>
            </a:xfrm>
            <a:prstGeom prst="rect">
              <a:avLst/>
            </a:prstGeom>
          </p:spPr>
        </p:pic>
        <p:pic>
          <p:nvPicPr>
            <p:cNvPr id="22" name="Graphic 21" descr="AWS compute icon.">
              <a:extLst>
                <a:ext uri="{FF2B5EF4-FFF2-40B4-BE49-F238E27FC236}">
                  <a16:creationId xmlns="" xmlns:a16="http://schemas.microsoft.com/office/drawing/2014/main" id="{5ACF59DB-8F9A-48FE-B180-E14F8F83A73B}"/>
                </a:ext>
                <a:ext uri="{C183D7F6-B498-43B3-948B-1728B52AA6E4}">
                  <adec:decorative xmlns="" xmlns:adec="http://schemas.microsoft.com/office/drawing/2017/decorative" val="0"/>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10728673" y="1226550"/>
              <a:ext cx="731520" cy="731520"/>
            </a:xfrm>
            <a:prstGeom prst="rect">
              <a:avLst/>
            </a:prstGeom>
          </p:spPr>
        </p:pic>
        <p:sp>
          <p:nvSpPr>
            <p:cNvPr id="23" name="TextBox 22">
              <a:extLst>
                <a:ext uri="{FF2B5EF4-FFF2-40B4-BE49-F238E27FC236}">
                  <a16:creationId xmlns="" xmlns:a16="http://schemas.microsoft.com/office/drawing/2014/main" id="{970CF5FF-F040-48FF-A950-76231EAFDD24}"/>
                </a:ext>
              </a:extLst>
            </p:cNvPr>
            <p:cNvSpPr txBox="1"/>
            <p:nvPr/>
          </p:nvSpPr>
          <p:spPr>
            <a:xfrm>
              <a:off x="10587724" y="1907686"/>
              <a:ext cx="10134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Compute</a:t>
              </a:r>
            </a:p>
          </p:txBody>
        </p:sp>
        <p:pic>
          <p:nvPicPr>
            <p:cNvPr id="80" name="Graphic 79">
              <a:extLst>
                <a:ext uri="{FF2B5EF4-FFF2-40B4-BE49-F238E27FC236}">
                  <a16:creationId xmlns="" xmlns:a16="http://schemas.microsoft.com/office/drawing/2014/main" id="{E2B8BEDD-83DC-7340-BEE5-007FB8658AB3}"/>
                </a:ext>
                <a:ext uri="{C183D7F6-B498-43B3-948B-1728B52AA6E4}">
                  <adec:decorative xmlns="" xmlns:adec="http://schemas.microsoft.com/office/drawing/2017/decorative" val="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10728673" y="2490944"/>
              <a:ext cx="731520" cy="731520"/>
            </a:xfrm>
            <a:prstGeom prst="rect">
              <a:avLst/>
            </a:prstGeom>
          </p:spPr>
        </p:pic>
        <p:sp>
          <p:nvSpPr>
            <p:cNvPr id="81" name="TextBox 80">
              <a:extLst>
                <a:ext uri="{FF2B5EF4-FFF2-40B4-BE49-F238E27FC236}">
                  <a16:creationId xmlns="" xmlns:a16="http://schemas.microsoft.com/office/drawing/2014/main" id="{FE2E7497-1FDC-0145-B2D7-2BB113820948}"/>
                </a:ext>
              </a:extLst>
            </p:cNvPr>
            <p:cNvSpPr txBox="1"/>
            <p:nvPr/>
          </p:nvSpPr>
          <p:spPr>
            <a:xfrm>
              <a:off x="10495551" y="3179421"/>
              <a:ext cx="119776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Game Tech</a:t>
              </a:r>
            </a:p>
          </p:txBody>
        </p:sp>
        <p:sp>
          <p:nvSpPr>
            <p:cNvPr id="36" name="TextBox 35">
              <a:extLst>
                <a:ext uri="{FF2B5EF4-FFF2-40B4-BE49-F238E27FC236}">
                  <a16:creationId xmlns="" xmlns:a16="http://schemas.microsoft.com/office/drawing/2014/main" id="{DB1B3266-2555-43EB-AC7A-9550108148FA}"/>
                </a:ext>
              </a:extLst>
            </p:cNvPr>
            <p:cNvSpPr txBox="1"/>
            <p:nvPr/>
          </p:nvSpPr>
          <p:spPr>
            <a:xfrm>
              <a:off x="4245315" y="4567517"/>
              <a:ext cx="182453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Management and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Governance</a:t>
              </a:r>
            </a:p>
          </p:txBody>
        </p:sp>
        <p:pic>
          <p:nvPicPr>
            <p:cNvPr id="46" name="Graphic 45" descr="AWS management tools icon.">
              <a:extLst>
                <a:ext uri="{FF2B5EF4-FFF2-40B4-BE49-F238E27FC236}">
                  <a16:creationId xmlns="" xmlns:a16="http://schemas.microsoft.com/office/drawing/2014/main" id="{B4E14D40-B48E-4CC2-8499-58B2477D85D8}"/>
                </a:ext>
                <a:ext uri="{C183D7F6-B498-43B3-948B-1728B52AA6E4}">
                  <adec:decorative xmlns="" xmlns:adec="http://schemas.microsoft.com/office/drawing/2017/decorative" val="0"/>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4791824" y="3881466"/>
              <a:ext cx="731520" cy="731520"/>
            </a:xfrm>
            <a:prstGeom prst="rect">
              <a:avLst/>
            </a:prstGeom>
          </p:spPr>
        </p:pic>
        <p:pic>
          <p:nvPicPr>
            <p:cNvPr id="26" name="Graphic 25" descr="AWS database icon.">
              <a:extLst>
                <a:ext uri="{FF2B5EF4-FFF2-40B4-BE49-F238E27FC236}">
                  <a16:creationId xmlns="" xmlns:a16="http://schemas.microsoft.com/office/drawing/2014/main" id="{CD490A6D-3B43-4E2E-8037-798CD75403A1}"/>
                </a:ext>
                <a:ext uri="{C183D7F6-B498-43B3-948B-1728B52AA6E4}">
                  <adec:decorative xmlns="" xmlns:adec="http://schemas.microsoft.com/office/drawing/2017/decorative" val="0"/>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4791824" y="2490944"/>
              <a:ext cx="731520" cy="731520"/>
            </a:xfrm>
            <a:prstGeom prst="rect">
              <a:avLst/>
            </a:prstGeom>
          </p:spPr>
        </p:pic>
        <p:sp>
          <p:nvSpPr>
            <p:cNvPr id="27" name="TextBox 26">
              <a:extLst>
                <a:ext uri="{FF2B5EF4-FFF2-40B4-BE49-F238E27FC236}">
                  <a16:creationId xmlns="" xmlns:a16="http://schemas.microsoft.com/office/drawing/2014/main" id="{7FDD4960-C8B5-489C-82A0-9CA33CC5BBB5}"/>
                </a:ext>
              </a:extLst>
            </p:cNvPr>
            <p:cNvSpPr txBox="1"/>
            <p:nvPr/>
          </p:nvSpPr>
          <p:spPr>
            <a:xfrm>
              <a:off x="4648470" y="3179421"/>
              <a:ext cx="10182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Database</a:t>
              </a:r>
            </a:p>
          </p:txBody>
        </p:sp>
        <p:pic>
          <p:nvPicPr>
            <p:cNvPr id="63" name="Graphic 62">
              <a:extLst>
                <a:ext uri="{FF2B5EF4-FFF2-40B4-BE49-F238E27FC236}">
                  <a16:creationId xmlns="" xmlns:a16="http://schemas.microsoft.com/office/drawing/2014/main" id="{C9962C28-472E-184B-8D92-C45F606D97E3}"/>
                </a:ext>
                <a:ext uri="{C183D7F6-B498-43B3-948B-1728B52AA6E4}">
                  <adec:decorative xmlns="" xmlns:adec="http://schemas.microsoft.com/office/drawing/2017/decorative" val="1"/>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4791824" y="1226550"/>
              <a:ext cx="731520" cy="731520"/>
            </a:xfrm>
            <a:prstGeom prst="rect">
              <a:avLst/>
            </a:prstGeom>
          </p:spPr>
        </p:pic>
        <p:sp>
          <p:nvSpPr>
            <p:cNvPr id="64" name="TextBox 63">
              <a:extLst>
                <a:ext uri="{FF2B5EF4-FFF2-40B4-BE49-F238E27FC236}">
                  <a16:creationId xmlns="" xmlns:a16="http://schemas.microsoft.com/office/drawing/2014/main" id="{F2355A63-AF06-304C-AEA6-A7E601F2930E}"/>
                </a:ext>
              </a:extLst>
            </p:cNvPr>
            <p:cNvSpPr txBox="1"/>
            <p:nvPr/>
          </p:nvSpPr>
          <p:spPr>
            <a:xfrm>
              <a:off x="4592365" y="1907686"/>
              <a:ext cx="113043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AR and VR</a:t>
              </a:r>
            </a:p>
          </p:txBody>
        </p:sp>
        <p:pic>
          <p:nvPicPr>
            <p:cNvPr id="84" name="Graphic 83">
              <a:extLst>
                <a:ext uri="{FF2B5EF4-FFF2-40B4-BE49-F238E27FC236}">
                  <a16:creationId xmlns="" xmlns:a16="http://schemas.microsoft.com/office/drawing/2014/main" id="{76CC1574-4316-8745-88E7-3574F7267834}"/>
                </a:ext>
                <a:ext uri="{C183D7F6-B498-43B3-948B-1728B52AA6E4}">
                  <adec:decorative xmlns="" xmlns:adec="http://schemas.microsoft.com/office/drawing/2017/decorative" val="1"/>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4791824" y="5240456"/>
              <a:ext cx="731520" cy="731520"/>
            </a:xfrm>
            <a:prstGeom prst="rect">
              <a:avLst/>
            </a:prstGeom>
          </p:spPr>
        </p:pic>
        <p:sp>
          <p:nvSpPr>
            <p:cNvPr id="85" name="TextBox 84">
              <a:extLst>
                <a:ext uri="{FF2B5EF4-FFF2-40B4-BE49-F238E27FC236}">
                  <a16:creationId xmlns="" xmlns:a16="http://schemas.microsoft.com/office/drawing/2014/main" id="{FC1AE6D1-1709-DB47-ACAF-728627BE89DC}"/>
                </a:ext>
              </a:extLst>
            </p:cNvPr>
            <p:cNvSpPr txBox="1"/>
            <p:nvPr/>
          </p:nvSpPr>
          <p:spPr>
            <a:xfrm>
              <a:off x="4702973" y="5915526"/>
              <a:ext cx="9092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Satellite</a:t>
              </a:r>
            </a:p>
          </p:txBody>
        </p:sp>
        <p:pic>
          <p:nvPicPr>
            <p:cNvPr id="28" name="Graphic 27" descr="AWS networking and content delivery icon.">
              <a:extLst>
                <a:ext uri="{FF2B5EF4-FFF2-40B4-BE49-F238E27FC236}">
                  <a16:creationId xmlns="" xmlns:a16="http://schemas.microsoft.com/office/drawing/2014/main" id="{8A07F3F7-4AF9-495E-9351-928106FFF99D}"/>
                </a:ext>
                <a:ext uri="{C183D7F6-B498-43B3-948B-1728B52AA6E4}">
                  <adec:decorative xmlns="" xmlns:adec="http://schemas.microsoft.com/office/drawing/2017/decorative" val="0"/>
                </a:ext>
              </a:extLst>
            </p:cNvPr>
            <p:cNvPicPr>
              <a:picLocks noChangeAspect="1"/>
            </p:cNvPicPr>
            <p:nvPr/>
          </p:nvPicPr>
          <p:blipFill>
            <a:blip r:embed="rId34">
              <a:extLst>
                <a:ext uri="{96DAC541-7B7A-43D3-8B79-37D633B846F1}">
                  <asvg:svgBlip xmlns="" xmlns:asvg="http://schemas.microsoft.com/office/drawing/2016/SVG/main" r:embed="rId35"/>
                </a:ext>
              </a:extLst>
            </a:blip>
            <a:stretch>
              <a:fillRect/>
            </a:stretch>
          </p:blipFill>
          <p:spPr>
            <a:xfrm>
              <a:off x="975465" y="5240456"/>
              <a:ext cx="731520" cy="731520"/>
            </a:xfrm>
            <a:prstGeom prst="rect">
              <a:avLst/>
            </a:prstGeom>
          </p:spPr>
        </p:pic>
        <p:sp>
          <p:nvSpPr>
            <p:cNvPr id="29" name="TextBox 28">
              <a:extLst>
                <a:ext uri="{FF2B5EF4-FFF2-40B4-BE49-F238E27FC236}">
                  <a16:creationId xmlns="" xmlns:a16="http://schemas.microsoft.com/office/drawing/2014/main" id="{AE61170E-1A90-4B43-A277-51B2E3D6CBA5}"/>
                </a:ext>
              </a:extLst>
            </p:cNvPr>
            <p:cNvSpPr txBox="1"/>
            <p:nvPr/>
          </p:nvSpPr>
          <p:spPr>
            <a:xfrm>
              <a:off x="501091" y="5915526"/>
              <a:ext cx="168026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Networking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Content Delivery</a:t>
              </a:r>
            </a:p>
          </p:txBody>
        </p:sp>
        <p:sp>
          <p:nvSpPr>
            <p:cNvPr id="34" name="TextBox 33">
              <a:extLst>
                <a:ext uri="{FF2B5EF4-FFF2-40B4-BE49-F238E27FC236}">
                  <a16:creationId xmlns="" xmlns:a16="http://schemas.microsoft.com/office/drawing/2014/main" id="{66C24973-FB36-4CB7-913E-55FE5E2EA952}"/>
                </a:ext>
              </a:extLst>
            </p:cNvPr>
            <p:cNvSpPr txBox="1"/>
            <p:nvPr/>
          </p:nvSpPr>
          <p:spPr>
            <a:xfrm>
              <a:off x="828906" y="4567517"/>
              <a:ext cx="102463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Internet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of Things</a:t>
              </a:r>
            </a:p>
          </p:txBody>
        </p:sp>
        <p:pic>
          <p:nvPicPr>
            <p:cNvPr id="41" name="Graphic 40" descr="AWS internet of things icon.">
              <a:extLst>
                <a:ext uri="{FF2B5EF4-FFF2-40B4-BE49-F238E27FC236}">
                  <a16:creationId xmlns="" xmlns:a16="http://schemas.microsoft.com/office/drawing/2014/main" id="{9CCE4B49-9479-4457-91A8-35E93ACA2973}"/>
                </a:ext>
                <a:ext uri="{C183D7F6-B498-43B3-948B-1728B52AA6E4}">
                  <adec:decorative xmlns="" xmlns:adec="http://schemas.microsoft.com/office/drawing/2017/decorative" val="0"/>
                </a:ext>
              </a:extLst>
            </p:cNvPr>
            <p:cNvPicPr>
              <a:picLocks noChangeAspect="1"/>
            </p:cNvPicPr>
            <p:nvPr/>
          </p:nvPicPr>
          <p:blipFill>
            <a:blip r:embed="rId36">
              <a:extLst>
                <a:ext uri="{96DAC541-7B7A-43D3-8B79-37D633B846F1}">
                  <asvg:svgBlip xmlns="" xmlns:asvg="http://schemas.microsoft.com/office/drawing/2016/SVG/main" r:embed="rId37"/>
                </a:ext>
              </a:extLst>
            </a:blip>
            <a:stretch>
              <a:fillRect/>
            </a:stretch>
          </p:blipFill>
          <p:spPr>
            <a:xfrm>
              <a:off x="975465" y="3881466"/>
              <a:ext cx="731520" cy="731520"/>
            </a:xfrm>
            <a:prstGeom prst="rect">
              <a:avLst/>
            </a:prstGeom>
          </p:spPr>
        </p:pic>
        <p:pic>
          <p:nvPicPr>
            <p:cNvPr id="30" name="Graphic 29" descr="AWS analytics icon.">
              <a:extLst>
                <a:ext uri="{FF2B5EF4-FFF2-40B4-BE49-F238E27FC236}">
                  <a16:creationId xmlns="" xmlns:a16="http://schemas.microsoft.com/office/drawing/2014/main" id="{BFF91D77-2C34-442A-9CCF-659E2B57C602}"/>
                </a:ext>
                <a:ext uri="{C183D7F6-B498-43B3-948B-1728B52AA6E4}">
                  <adec:decorative xmlns="" xmlns:adec="http://schemas.microsoft.com/office/drawing/2017/decorative" val="0"/>
                </a:ext>
              </a:extLst>
            </p:cNvPr>
            <p:cNvPicPr>
              <a:picLocks noChangeAspect="1"/>
            </p:cNvPicPr>
            <p:nvPr/>
          </p:nvPicPr>
          <p:blipFill>
            <a:blip r:embed="rId38">
              <a:extLst>
                <a:ext uri="{96DAC541-7B7A-43D3-8B79-37D633B846F1}">
                  <asvg:svgBlip xmlns="" xmlns:asvg="http://schemas.microsoft.com/office/drawing/2016/SVG/main" r:embed="rId39"/>
                </a:ext>
              </a:extLst>
            </a:blip>
            <a:stretch>
              <a:fillRect/>
            </a:stretch>
          </p:blipFill>
          <p:spPr>
            <a:xfrm>
              <a:off x="975465" y="1226550"/>
              <a:ext cx="731520" cy="731520"/>
            </a:xfrm>
            <a:prstGeom prst="rect">
              <a:avLst/>
            </a:prstGeom>
          </p:spPr>
        </p:pic>
        <p:sp>
          <p:nvSpPr>
            <p:cNvPr id="31" name="TextBox 30">
              <a:extLst>
                <a:ext uri="{FF2B5EF4-FFF2-40B4-BE49-F238E27FC236}">
                  <a16:creationId xmlns="" xmlns:a16="http://schemas.microsoft.com/office/drawing/2014/main" id="{CD480D35-9445-4C6E-971C-0B6FF27446BE}"/>
                </a:ext>
              </a:extLst>
            </p:cNvPr>
            <p:cNvSpPr txBox="1"/>
            <p:nvPr/>
          </p:nvSpPr>
          <p:spPr>
            <a:xfrm>
              <a:off x="849745" y="1907686"/>
              <a:ext cx="9829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Analytics</a:t>
              </a:r>
            </a:p>
          </p:txBody>
        </p:sp>
        <p:pic>
          <p:nvPicPr>
            <p:cNvPr id="91" name="Graphic 90">
              <a:extLst>
                <a:ext uri="{FF2B5EF4-FFF2-40B4-BE49-F238E27FC236}">
                  <a16:creationId xmlns="" xmlns:a16="http://schemas.microsoft.com/office/drawing/2014/main" id="{5849C4D0-7B51-A14F-8E95-A7A74E09D33E}"/>
                </a:ext>
                <a:ext uri="{C183D7F6-B498-43B3-948B-1728B52AA6E4}">
                  <adec:decorative xmlns="" xmlns:adec="http://schemas.microsoft.com/office/drawing/2017/decorative" val="1"/>
                </a:ext>
              </a:extLst>
            </p:cNvPr>
            <p:cNvPicPr>
              <a:picLocks noChangeAspect="1"/>
            </p:cNvPicPr>
            <p:nvPr/>
          </p:nvPicPr>
          <p:blipFill>
            <a:blip r:embed="rId40">
              <a:extLst>
                <a:ext uri="{96DAC541-7B7A-43D3-8B79-37D633B846F1}">
                  <asvg:svgBlip xmlns="" xmlns:asvg="http://schemas.microsoft.com/office/drawing/2016/SVG/main" r:embed="rId41"/>
                </a:ext>
              </a:extLst>
            </a:blip>
            <a:stretch>
              <a:fillRect/>
            </a:stretch>
          </p:blipFill>
          <p:spPr>
            <a:xfrm>
              <a:off x="975465" y="2490944"/>
              <a:ext cx="731520" cy="731520"/>
            </a:xfrm>
            <a:prstGeom prst="rect">
              <a:avLst/>
            </a:prstGeom>
          </p:spPr>
        </p:pic>
        <p:sp>
          <p:nvSpPr>
            <p:cNvPr id="92" name="TextBox 91">
              <a:extLst>
                <a:ext uri="{FF2B5EF4-FFF2-40B4-BE49-F238E27FC236}">
                  <a16:creationId xmlns="" xmlns:a16="http://schemas.microsoft.com/office/drawing/2014/main" id="{9DBF4F11-9E41-514B-BC18-3125833A47B4}"/>
                </a:ext>
              </a:extLst>
            </p:cNvPr>
            <p:cNvSpPr txBox="1"/>
            <p:nvPr/>
          </p:nvSpPr>
          <p:spPr>
            <a:xfrm>
              <a:off x="652575" y="3179421"/>
              <a:ext cx="137730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Cost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Management</a:t>
              </a:r>
            </a:p>
          </p:txBody>
        </p:sp>
        <p:pic>
          <p:nvPicPr>
            <p:cNvPr id="57" name="Graphic 56" descr="AWS machine learning icon.">
              <a:extLst>
                <a:ext uri="{FF2B5EF4-FFF2-40B4-BE49-F238E27FC236}">
                  <a16:creationId xmlns="" xmlns:a16="http://schemas.microsoft.com/office/drawing/2014/main" id="{3CABFD0E-BB49-4FF3-AF90-7E596AB84EAF}"/>
                </a:ext>
                <a:ext uri="{C183D7F6-B498-43B3-948B-1728B52AA6E4}">
                  <adec:decorative xmlns="" xmlns:adec="http://schemas.microsoft.com/office/drawing/2017/decorative" val="0"/>
                </a:ext>
              </a:extLst>
            </p:cNvPr>
            <p:cNvPicPr>
              <a:picLocks noChangeAspect="1"/>
            </p:cNvPicPr>
            <p:nvPr/>
          </p:nvPicPr>
          <p:blipFill>
            <a:blip r:embed="rId42">
              <a:extLst>
                <a:ext uri="{96DAC541-7B7A-43D3-8B79-37D633B846F1}">
                  <asvg:svgBlip xmlns="" xmlns:asvg="http://schemas.microsoft.com/office/drawing/2016/SVG/main" r:embed="rId43"/>
                </a:ext>
              </a:extLst>
            </a:blip>
            <a:stretch>
              <a:fillRect/>
            </a:stretch>
          </p:blipFill>
          <p:spPr>
            <a:xfrm>
              <a:off x="2847577" y="3881466"/>
              <a:ext cx="731520" cy="731520"/>
            </a:xfrm>
            <a:prstGeom prst="rect">
              <a:avLst/>
            </a:prstGeom>
          </p:spPr>
        </p:pic>
        <p:sp>
          <p:nvSpPr>
            <p:cNvPr id="59" name="TextBox 58">
              <a:extLst>
                <a:ext uri="{FF2B5EF4-FFF2-40B4-BE49-F238E27FC236}">
                  <a16:creationId xmlns="" xmlns:a16="http://schemas.microsoft.com/office/drawing/2014/main" id="{D2E5BF37-DC18-4CB9-B30F-433B74CDAE9C}"/>
                </a:ext>
              </a:extLst>
            </p:cNvPr>
            <p:cNvSpPr txBox="1"/>
            <p:nvPr/>
          </p:nvSpPr>
          <p:spPr>
            <a:xfrm>
              <a:off x="2502884" y="4567517"/>
              <a:ext cx="14209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Machine Learning</a:t>
              </a:r>
            </a:p>
          </p:txBody>
        </p:sp>
        <p:pic>
          <p:nvPicPr>
            <p:cNvPr id="61" name="Graphic 60">
              <a:extLst>
                <a:ext uri="{FF2B5EF4-FFF2-40B4-BE49-F238E27FC236}">
                  <a16:creationId xmlns="" xmlns:a16="http://schemas.microsoft.com/office/drawing/2014/main" id="{D0BCA487-74F6-C448-9FDA-0F8E56EC7E3E}"/>
                </a:ext>
                <a:ext uri="{C183D7F6-B498-43B3-948B-1728B52AA6E4}">
                  <adec:decorative xmlns="" xmlns:adec="http://schemas.microsoft.com/office/drawing/2017/decorative" val="1"/>
                </a:ext>
              </a:extLst>
            </p:cNvPr>
            <p:cNvPicPr>
              <a:picLocks noChangeAspect="1"/>
            </p:cNvPicPr>
            <p:nvPr/>
          </p:nvPicPr>
          <p:blipFill>
            <a:blip r:embed="rId44">
              <a:extLst>
                <a:ext uri="{96DAC541-7B7A-43D3-8B79-37D633B846F1}">
                  <asvg:svgBlip xmlns="" xmlns:asvg="http://schemas.microsoft.com/office/drawing/2016/SVG/main" r:embed="rId45"/>
                </a:ext>
              </a:extLst>
            </a:blip>
            <a:stretch>
              <a:fillRect/>
            </a:stretch>
          </p:blipFill>
          <p:spPr>
            <a:xfrm>
              <a:off x="2847577" y="1226550"/>
              <a:ext cx="731520" cy="731520"/>
            </a:xfrm>
            <a:prstGeom prst="rect">
              <a:avLst/>
            </a:prstGeom>
          </p:spPr>
        </p:pic>
        <p:sp>
          <p:nvSpPr>
            <p:cNvPr id="62" name="TextBox 61">
              <a:extLst>
                <a:ext uri="{FF2B5EF4-FFF2-40B4-BE49-F238E27FC236}">
                  <a16:creationId xmlns="" xmlns:a16="http://schemas.microsoft.com/office/drawing/2014/main" id="{404286D4-4E11-6544-9882-BCA37CD2F21C}"/>
                </a:ext>
              </a:extLst>
            </p:cNvPr>
            <p:cNvSpPr txBox="1"/>
            <p:nvPr/>
          </p:nvSpPr>
          <p:spPr>
            <a:xfrm>
              <a:off x="2616860" y="1907686"/>
              <a:ext cx="119295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Integration</a:t>
              </a:r>
            </a:p>
          </p:txBody>
        </p:sp>
        <p:pic>
          <p:nvPicPr>
            <p:cNvPr id="87" name="Graphic 86">
              <a:extLst>
                <a:ext uri="{FF2B5EF4-FFF2-40B4-BE49-F238E27FC236}">
                  <a16:creationId xmlns="" xmlns:a16="http://schemas.microsoft.com/office/drawing/2014/main" id="{2B0359D4-DCEE-9C46-85B9-EF49B7C5B03F}"/>
                </a:ext>
                <a:ext uri="{C183D7F6-B498-43B3-948B-1728B52AA6E4}">
                  <adec:decorative xmlns="" xmlns:adec="http://schemas.microsoft.com/office/drawing/2017/decorative" val="1"/>
                </a:ext>
              </a:extLst>
            </p:cNvPr>
            <p:cNvPicPr>
              <a:picLocks noChangeAspect="1"/>
            </p:cNvPicPr>
            <p:nvPr/>
          </p:nvPicPr>
          <p:blipFill>
            <a:blip r:embed="rId46">
              <a:extLst>
                <a:ext uri="{96DAC541-7B7A-43D3-8B79-37D633B846F1}">
                  <asvg:svgBlip xmlns="" xmlns:asvg="http://schemas.microsoft.com/office/drawing/2016/SVG/main" r:embed="rId47"/>
                </a:ext>
              </a:extLst>
            </a:blip>
            <a:stretch>
              <a:fillRect/>
            </a:stretch>
          </p:blipFill>
          <p:spPr>
            <a:xfrm>
              <a:off x="2847577" y="2490944"/>
              <a:ext cx="731520" cy="731520"/>
            </a:xfrm>
            <a:prstGeom prst="rect">
              <a:avLst/>
            </a:prstGeom>
          </p:spPr>
        </p:pic>
        <p:sp>
          <p:nvSpPr>
            <p:cNvPr id="88" name="TextBox 87">
              <a:extLst>
                <a:ext uri="{FF2B5EF4-FFF2-40B4-BE49-F238E27FC236}">
                  <a16:creationId xmlns="" xmlns:a16="http://schemas.microsoft.com/office/drawing/2014/main" id="{E236F9FE-3225-8A45-9D6B-F8A8FEDF5E43}"/>
                </a:ext>
              </a:extLst>
            </p:cNvPr>
            <p:cNvSpPr txBox="1"/>
            <p:nvPr/>
          </p:nvSpPr>
          <p:spPr>
            <a:xfrm>
              <a:off x="2546327" y="3179421"/>
              <a:ext cx="133402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Customer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Engagement</a:t>
              </a:r>
            </a:p>
          </p:txBody>
        </p:sp>
        <p:pic>
          <p:nvPicPr>
            <p:cNvPr id="103" name="Graphic 102">
              <a:extLst>
                <a:ext uri="{FF2B5EF4-FFF2-40B4-BE49-F238E27FC236}">
                  <a16:creationId xmlns="" xmlns:a16="http://schemas.microsoft.com/office/drawing/2014/main" id="{5C507252-74D0-604D-9FAD-68677C42BA89}"/>
                </a:ext>
                <a:ext uri="{C183D7F6-B498-43B3-948B-1728B52AA6E4}">
                  <adec:decorative xmlns="" xmlns:adec="http://schemas.microsoft.com/office/drawing/2017/decorative" val="1"/>
                </a:ext>
              </a:extLst>
            </p:cNvPr>
            <p:cNvPicPr>
              <a:picLocks noChangeAspect="1"/>
            </p:cNvPicPr>
            <p:nvPr/>
          </p:nvPicPr>
          <p:blipFill>
            <a:blip r:embed="rId48">
              <a:extLst>
                <a:ext uri="{96DAC541-7B7A-43D3-8B79-37D633B846F1}">
                  <asvg:svgBlip xmlns="" xmlns:asvg="http://schemas.microsoft.com/office/drawing/2016/SVG/main" r:embed="rId49"/>
                </a:ext>
              </a:extLst>
            </a:blip>
            <a:stretch>
              <a:fillRect/>
            </a:stretch>
          </p:blipFill>
          <p:spPr>
            <a:xfrm>
              <a:off x="2847577" y="5240456"/>
              <a:ext cx="731520" cy="731520"/>
            </a:xfrm>
            <a:prstGeom prst="rect">
              <a:avLst/>
            </a:prstGeom>
          </p:spPr>
        </p:pic>
        <p:sp>
          <p:nvSpPr>
            <p:cNvPr id="104" name="TextBox 103">
              <a:extLst>
                <a:ext uri="{FF2B5EF4-FFF2-40B4-BE49-F238E27FC236}">
                  <a16:creationId xmlns="" xmlns:a16="http://schemas.microsoft.com/office/drawing/2014/main" id="{5F651800-958E-7444-9606-DF8A840194B7}"/>
                </a:ext>
              </a:extLst>
            </p:cNvPr>
            <p:cNvSpPr txBox="1"/>
            <p:nvPr/>
          </p:nvSpPr>
          <p:spPr>
            <a:xfrm>
              <a:off x="2735482" y="5915526"/>
              <a:ext cx="95571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Robotics</a:t>
              </a:r>
            </a:p>
          </p:txBody>
        </p:sp>
      </p:grpSp>
      <p:sp>
        <p:nvSpPr>
          <p:cNvPr id="14" name="Footer Placeholder 13">
            <a:extLst>
              <a:ext uri="{C183D7F6-B498-43B3-948B-1728B52AA6E4}">
                <adec:decorative xmlns="" xmlns:adec="http://schemas.microsoft.com/office/drawing/2017/decorative" val="1"/>
              </a:ext>
            </a:extLst>
          </p:cNvPr>
          <p:cNvSpPr>
            <a:spLocks noGrp="1"/>
          </p:cNvSpPr>
          <p:nvPr>
            <p:ph type="ftr" sz="quarter" idx="3"/>
          </p:nvPr>
        </p:nvSpPr>
        <p:spPr>
          <a:xfrm>
            <a:off x="106701" y="6437597"/>
            <a:ext cx="373545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p>
        </p:txBody>
      </p:sp>
      <p:sp>
        <p:nvSpPr>
          <p:cNvPr id="15" name="Slide Number Placeholder 14">
            <a:extLst>
              <a:ext uri="{C183D7F6-B498-43B3-948B-1728B52AA6E4}">
                <adec:decorative xmlns=""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713425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F6AEF9-F9A0-4B6D-A1E3-083A0A38361F}"/>
              </a:ext>
            </a:extLst>
          </p:cNvPr>
          <p:cNvSpPr>
            <a:spLocks noGrp="1"/>
          </p:cNvSpPr>
          <p:nvPr>
            <p:ph type="title"/>
          </p:nvPr>
        </p:nvSpPr>
        <p:spPr/>
        <p:txBody>
          <a:bodyPr/>
          <a:lstStyle/>
          <a:p>
            <a:r>
              <a:rPr lang="en-US" dirty="0"/>
              <a:t>Choosing a service</a:t>
            </a:r>
          </a:p>
        </p:txBody>
      </p:sp>
      <p:sp>
        <p:nvSpPr>
          <p:cNvPr id="26" name="TextBox 25">
            <a:extLst>
              <a:ext uri="{FF2B5EF4-FFF2-40B4-BE49-F238E27FC236}">
                <a16:creationId xmlns="" xmlns:a16="http://schemas.microsoft.com/office/drawing/2014/main" id="{B7DFE695-10AA-45DD-9866-8435CF82BB98}"/>
              </a:ext>
            </a:extLst>
          </p:cNvPr>
          <p:cNvSpPr txBox="1"/>
          <p:nvPr/>
        </p:nvSpPr>
        <p:spPr>
          <a:xfrm>
            <a:off x="224248" y="1258159"/>
            <a:ext cx="11860660" cy="954107"/>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service you select </a:t>
            </a:r>
            <a:r>
              <a:rPr lang="en-US" sz="28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depends 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your </a:t>
            </a:r>
            <a:r>
              <a:rPr lang="en-US" sz="28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business goals and technology requirements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3" name="Group 2">
            <a:extLst>
              <a:ext uri="{FF2B5EF4-FFF2-40B4-BE49-F238E27FC236}">
                <a16:creationId xmlns="" xmlns:a16="http://schemas.microsoft.com/office/drawing/2014/main" id="{300B8B35-427B-44A5-AA00-D2DAD7D9BD56}"/>
              </a:ext>
              <a:ext uri="{C183D7F6-B498-43B3-948B-1728B52AA6E4}">
                <adec:decorative xmlns="" xmlns:adec="http://schemas.microsoft.com/office/drawing/2017/decorative" val="1"/>
              </a:ext>
            </a:extLst>
          </p:cNvPr>
          <p:cNvGrpSpPr/>
          <p:nvPr/>
        </p:nvGrpSpPr>
        <p:grpSpPr>
          <a:xfrm>
            <a:off x="1489167" y="1939786"/>
            <a:ext cx="8254030" cy="4441618"/>
            <a:chOff x="1489167" y="1939786"/>
            <a:chExt cx="8254030" cy="4441618"/>
          </a:xfrm>
        </p:grpSpPr>
        <p:grpSp>
          <p:nvGrpSpPr>
            <p:cNvPr id="7" name="Group 6">
              <a:extLst>
                <a:ext uri="{FF2B5EF4-FFF2-40B4-BE49-F238E27FC236}">
                  <a16:creationId xmlns="" xmlns:a16="http://schemas.microsoft.com/office/drawing/2014/main" id="{9A2C416B-1558-40F0-9D14-8ED04563962A}"/>
                </a:ext>
                <a:ext uri="{C183D7F6-B498-43B3-948B-1728B52AA6E4}">
                  <adec:decorative xmlns="" xmlns:adec="http://schemas.microsoft.com/office/drawing/2017/decorative" val="1"/>
                </a:ext>
              </a:extLst>
            </p:cNvPr>
            <p:cNvGrpSpPr/>
            <p:nvPr/>
          </p:nvGrpSpPr>
          <p:grpSpPr>
            <a:xfrm>
              <a:off x="7926206" y="4841330"/>
              <a:ext cx="1079142" cy="1191482"/>
              <a:chOff x="4020434" y="3570552"/>
              <a:chExt cx="1079142" cy="1191482"/>
            </a:xfrm>
          </p:grpSpPr>
          <p:sp>
            <p:nvSpPr>
              <p:cNvPr id="12" name="TextBox 11">
                <a:extLst>
                  <a:ext uri="{FF2B5EF4-FFF2-40B4-BE49-F238E27FC236}">
                    <a16:creationId xmlns="" xmlns:a16="http://schemas.microsoft.com/office/drawing/2014/main" id="{448CD9E8-51EF-45B6-9F0A-FBD6C226A5E0}"/>
                  </a:ext>
                </a:extLst>
              </p:cNvPr>
              <p:cNvSpPr txBox="1"/>
              <p:nvPr/>
            </p:nvSpPr>
            <p:spPr>
              <a:xfrm>
                <a:off x="4020434" y="4115703"/>
                <a:ext cx="1079142"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35" name="Graphic 34">
                <a:extLst>
                  <a:ext uri="{FF2B5EF4-FFF2-40B4-BE49-F238E27FC236}">
                    <a16:creationId xmlns="" xmlns:a16="http://schemas.microsoft.com/office/drawing/2014/main" id="{54AA77C2-44B3-4C3F-9F6E-79EFB93ED842}"/>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276653" y="3570552"/>
                <a:ext cx="548640" cy="548640"/>
              </a:xfrm>
              <a:prstGeom prst="rect">
                <a:avLst/>
              </a:prstGeom>
            </p:spPr>
          </p:pic>
        </p:grpSp>
        <p:grpSp>
          <p:nvGrpSpPr>
            <p:cNvPr id="22" name="Group 21">
              <a:extLst>
                <a:ext uri="{FF2B5EF4-FFF2-40B4-BE49-F238E27FC236}">
                  <a16:creationId xmlns="" xmlns:a16="http://schemas.microsoft.com/office/drawing/2014/main" id="{3940C7C5-8921-4B08-B5B1-07BDEF30ADA8}"/>
                </a:ext>
                <a:ext uri="{C183D7F6-B498-43B3-948B-1728B52AA6E4}">
                  <adec:decorative xmlns="" xmlns:adec="http://schemas.microsoft.com/office/drawing/2017/decorative" val="1"/>
                </a:ext>
              </a:extLst>
            </p:cNvPr>
            <p:cNvGrpSpPr/>
            <p:nvPr/>
          </p:nvGrpSpPr>
          <p:grpSpPr>
            <a:xfrm>
              <a:off x="6387464" y="5463432"/>
              <a:ext cx="1301959" cy="917972"/>
              <a:chOff x="9629317" y="5811182"/>
              <a:chExt cx="1301959" cy="917972"/>
            </a:xfrm>
          </p:grpSpPr>
          <p:sp>
            <p:nvSpPr>
              <p:cNvPr id="13" name="TextBox 12">
                <a:extLst>
                  <a:ext uri="{FF2B5EF4-FFF2-40B4-BE49-F238E27FC236}">
                    <a16:creationId xmlns="" xmlns:a16="http://schemas.microsoft.com/office/drawing/2014/main" id="{E44A45E5-22AB-4B29-AE5E-D464231CD1E9}"/>
                  </a:ext>
                </a:extLst>
              </p:cNvPr>
              <p:cNvSpPr txBox="1"/>
              <p:nvPr/>
            </p:nvSpPr>
            <p:spPr>
              <a:xfrm>
                <a:off x="9629317" y="6359822"/>
                <a:ext cx="1301959"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36" name="Graphic 35">
                <a:extLst>
                  <a:ext uri="{FF2B5EF4-FFF2-40B4-BE49-F238E27FC236}">
                    <a16:creationId xmlns="" xmlns:a16="http://schemas.microsoft.com/office/drawing/2014/main" id="{5C0A0CB3-A8E9-4F1F-972F-B1116AA8E3E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005976" y="5811182"/>
                <a:ext cx="548640" cy="548640"/>
              </a:xfrm>
              <a:prstGeom prst="rect">
                <a:avLst/>
              </a:prstGeom>
            </p:spPr>
          </p:pic>
        </p:grpSp>
        <p:grpSp>
          <p:nvGrpSpPr>
            <p:cNvPr id="21" name="Group 20">
              <a:extLst>
                <a:ext uri="{FF2B5EF4-FFF2-40B4-BE49-F238E27FC236}">
                  <a16:creationId xmlns="" xmlns:a16="http://schemas.microsoft.com/office/drawing/2014/main" id="{8F7329F1-DAE5-4B30-A8EB-FD8EF591AD1E}"/>
                </a:ext>
                <a:ext uri="{C183D7F6-B498-43B3-948B-1728B52AA6E4}">
                  <adec:decorative xmlns="" xmlns:adec="http://schemas.microsoft.com/office/drawing/2017/decorative" val="1"/>
                </a:ext>
              </a:extLst>
            </p:cNvPr>
            <p:cNvGrpSpPr/>
            <p:nvPr/>
          </p:nvGrpSpPr>
          <p:grpSpPr>
            <a:xfrm>
              <a:off x="4605112" y="5094100"/>
              <a:ext cx="1661032" cy="917972"/>
              <a:chOff x="5801316" y="5841464"/>
              <a:chExt cx="1661032" cy="917972"/>
            </a:xfrm>
          </p:grpSpPr>
          <p:sp>
            <p:nvSpPr>
              <p:cNvPr id="17" name="TextBox 16">
                <a:extLst>
                  <a:ext uri="{FF2B5EF4-FFF2-40B4-BE49-F238E27FC236}">
                    <a16:creationId xmlns="" xmlns:a16="http://schemas.microsoft.com/office/drawing/2014/main" id="{B5D3A2EE-645B-4846-A9AB-13C4EC530FE1}"/>
                  </a:ext>
                </a:extLst>
              </p:cNvPr>
              <p:cNvSpPr txBox="1"/>
              <p:nvPr/>
            </p:nvSpPr>
            <p:spPr>
              <a:xfrm>
                <a:off x="5801316" y="6390104"/>
                <a:ext cx="166103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Outposts</a:t>
                </a:r>
              </a:p>
            </p:txBody>
          </p:sp>
          <p:pic>
            <p:nvPicPr>
              <p:cNvPr id="38" name="Graphic 37">
                <a:extLst>
                  <a:ext uri="{FF2B5EF4-FFF2-40B4-BE49-F238E27FC236}">
                    <a16:creationId xmlns="" xmlns:a16="http://schemas.microsoft.com/office/drawing/2014/main" id="{FB716D45-AF27-49CC-905B-1F002498F30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357512" y="5841464"/>
                <a:ext cx="548640" cy="548640"/>
              </a:xfrm>
              <a:prstGeom prst="rect">
                <a:avLst/>
              </a:prstGeom>
            </p:spPr>
          </p:pic>
        </p:grpSp>
        <p:grpSp>
          <p:nvGrpSpPr>
            <p:cNvPr id="6" name="Group 5">
              <a:extLst>
                <a:ext uri="{FF2B5EF4-FFF2-40B4-BE49-F238E27FC236}">
                  <a16:creationId xmlns="" xmlns:a16="http://schemas.microsoft.com/office/drawing/2014/main" id="{2271C888-F0FC-48D1-93DF-C819F5BECA64}"/>
                </a:ext>
                <a:ext uri="{C183D7F6-B498-43B3-948B-1728B52AA6E4}">
                  <adec:decorative xmlns="" xmlns:adec="http://schemas.microsoft.com/office/drawing/2017/decorative" val="1"/>
                </a:ext>
              </a:extLst>
            </p:cNvPr>
            <p:cNvGrpSpPr/>
            <p:nvPr/>
          </p:nvGrpSpPr>
          <p:grpSpPr>
            <a:xfrm>
              <a:off x="3375164" y="2160721"/>
              <a:ext cx="1713931" cy="1194971"/>
              <a:chOff x="2349926" y="3217291"/>
              <a:chExt cx="1713931" cy="1194971"/>
            </a:xfrm>
          </p:grpSpPr>
          <p:sp>
            <p:nvSpPr>
              <p:cNvPr id="20" name="TextBox 19">
                <a:extLst>
                  <a:ext uri="{FF2B5EF4-FFF2-40B4-BE49-F238E27FC236}">
                    <a16:creationId xmlns="" xmlns:a16="http://schemas.microsoft.com/office/drawing/2014/main" id="{3C71C5B1-715A-4394-AC2B-FBEF9ED31830}"/>
                  </a:ext>
                </a:extLst>
              </p:cNvPr>
              <p:cNvSpPr txBox="1"/>
              <p:nvPr/>
            </p:nvSpPr>
            <p:spPr>
              <a:xfrm>
                <a:off x="2349926" y="3765931"/>
                <a:ext cx="1713931"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VMware Cloud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on AWS</a:t>
                </a:r>
              </a:p>
            </p:txBody>
          </p:sp>
          <p:pic>
            <p:nvPicPr>
              <p:cNvPr id="40" name="Graphic 39">
                <a:extLst>
                  <a:ext uri="{FF2B5EF4-FFF2-40B4-BE49-F238E27FC236}">
                    <a16:creationId xmlns="" xmlns:a16="http://schemas.microsoft.com/office/drawing/2014/main" id="{14088523-89B9-4C3C-8D08-8B1CC7248E1E}"/>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932571" y="3217291"/>
                <a:ext cx="548640" cy="548640"/>
              </a:xfrm>
              <a:prstGeom prst="rect">
                <a:avLst/>
              </a:prstGeom>
            </p:spPr>
          </p:pic>
        </p:grpSp>
        <p:grpSp>
          <p:nvGrpSpPr>
            <p:cNvPr id="14" name="Group 13">
              <a:extLst>
                <a:ext uri="{FF2B5EF4-FFF2-40B4-BE49-F238E27FC236}">
                  <a16:creationId xmlns="" xmlns:a16="http://schemas.microsoft.com/office/drawing/2014/main" id="{9AC66BA3-5A78-4899-8875-F5DACCE287CF}"/>
                </a:ext>
                <a:ext uri="{C183D7F6-B498-43B3-948B-1728B52AA6E4}">
                  <adec:decorative xmlns="" xmlns:adec="http://schemas.microsoft.com/office/drawing/2017/decorative" val="1"/>
                </a:ext>
              </a:extLst>
            </p:cNvPr>
            <p:cNvGrpSpPr/>
            <p:nvPr/>
          </p:nvGrpSpPr>
          <p:grpSpPr>
            <a:xfrm>
              <a:off x="2729434" y="3468559"/>
              <a:ext cx="1471878" cy="937952"/>
              <a:chOff x="1198408" y="4499119"/>
              <a:chExt cx="1471878" cy="937952"/>
            </a:xfrm>
          </p:grpSpPr>
          <p:sp>
            <p:nvSpPr>
              <p:cNvPr id="10" name="TextBox 9">
                <a:extLst>
                  <a:ext uri="{FF2B5EF4-FFF2-40B4-BE49-F238E27FC236}">
                    <a16:creationId xmlns="" xmlns:a16="http://schemas.microsoft.com/office/drawing/2014/main" id="{99E1F13C-DC6B-4C01-9D59-5B3BF22C937D}"/>
                  </a:ext>
                </a:extLst>
              </p:cNvPr>
              <p:cNvSpPr txBox="1"/>
              <p:nvPr/>
            </p:nvSpPr>
            <p:spPr>
              <a:xfrm>
                <a:off x="1198408" y="5067739"/>
                <a:ext cx="1471878"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ECS</a:t>
                </a:r>
              </a:p>
            </p:txBody>
          </p:sp>
          <p:pic>
            <p:nvPicPr>
              <p:cNvPr id="31" name="Graphic 30">
                <a:extLst>
                  <a:ext uri="{FF2B5EF4-FFF2-40B4-BE49-F238E27FC236}">
                    <a16:creationId xmlns="" xmlns:a16="http://schemas.microsoft.com/office/drawing/2014/main" id="{D99204FD-3FAC-4CF2-A108-90C51805934C}"/>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660027" y="4499119"/>
                <a:ext cx="548640" cy="548640"/>
              </a:xfrm>
              <a:prstGeom prst="rect">
                <a:avLst/>
              </a:prstGeom>
            </p:spPr>
          </p:pic>
        </p:grpSp>
        <p:grpSp>
          <p:nvGrpSpPr>
            <p:cNvPr id="16" name="Group 15">
              <a:extLst>
                <a:ext uri="{FF2B5EF4-FFF2-40B4-BE49-F238E27FC236}">
                  <a16:creationId xmlns="" xmlns:a16="http://schemas.microsoft.com/office/drawing/2014/main" id="{DD3326FD-8CFD-44DC-A731-A7AC2D017D5C}"/>
                </a:ext>
                <a:ext uri="{C183D7F6-B498-43B3-948B-1728B52AA6E4}">
                  <adec:decorative xmlns="" xmlns:adec="http://schemas.microsoft.com/office/drawing/2017/decorative" val="1"/>
                </a:ext>
              </a:extLst>
            </p:cNvPr>
            <p:cNvGrpSpPr/>
            <p:nvPr/>
          </p:nvGrpSpPr>
          <p:grpSpPr>
            <a:xfrm>
              <a:off x="1489167" y="4128698"/>
              <a:ext cx="1465466" cy="940991"/>
              <a:chOff x="12349" y="4765095"/>
              <a:chExt cx="1465466" cy="940991"/>
            </a:xfrm>
          </p:grpSpPr>
          <p:sp>
            <p:nvSpPr>
              <p:cNvPr id="11" name="TextBox 10">
                <a:extLst>
                  <a:ext uri="{FF2B5EF4-FFF2-40B4-BE49-F238E27FC236}">
                    <a16:creationId xmlns="" xmlns:a16="http://schemas.microsoft.com/office/drawing/2014/main" id="{55A547B9-1470-41FD-81AC-3A22D2A1CC7E}"/>
                  </a:ext>
                </a:extLst>
              </p:cNvPr>
              <p:cNvSpPr txBox="1"/>
              <p:nvPr/>
            </p:nvSpPr>
            <p:spPr>
              <a:xfrm>
                <a:off x="12349" y="5336754"/>
                <a:ext cx="1465466"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EKS</a:t>
                </a:r>
              </a:p>
            </p:txBody>
          </p:sp>
          <p:pic>
            <p:nvPicPr>
              <p:cNvPr id="34" name="Graphic 33">
                <a:extLst>
                  <a:ext uri="{FF2B5EF4-FFF2-40B4-BE49-F238E27FC236}">
                    <a16:creationId xmlns="" xmlns:a16="http://schemas.microsoft.com/office/drawing/2014/main" id="{7F82F450-6052-4E4E-AE63-09E0F97DEFBE}"/>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70762" y="4765095"/>
                <a:ext cx="548640" cy="548640"/>
              </a:xfrm>
              <a:prstGeom prst="rect">
                <a:avLst/>
              </a:prstGeom>
            </p:spPr>
          </p:pic>
        </p:grpSp>
        <p:grpSp>
          <p:nvGrpSpPr>
            <p:cNvPr id="18" name="Group 17">
              <a:extLst>
                <a:ext uri="{FF2B5EF4-FFF2-40B4-BE49-F238E27FC236}">
                  <a16:creationId xmlns="" xmlns:a16="http://schemas.microsoft.com/office/drawing/2014/main" id="{68ED2843-5041-4BFD-BD45-2B3955C4B3FF}"/>
                </a:ext>
                <a:ext uri="{C183D7F6-B498-43B3-948B-1728B52AA6E4}">
                  <adec:decorative xmlns="" xmlns:adec="http://schemas.microsoft.com/office/drawing/2017/decorative" val="1"/>
                </a:ext>
              </a:extLst>
            </p:cNvPr>
            <p:cNvGrpSpPr/>
            <p:nvPr/>
          </p:nvGrpSpPr>
          <p:grpSpPr>
            <a:xfrm>
              <a:off x="2755287" y="4965463"/>
              <a:ext cx="1494320" cy="912388"/>
              <a:chOff x="1028641" y="5480603"/>
              <a:chExt cx="1494320" cy="912388"/>
            </a:xfrm>
          </p:grpSpPr>
          <p:sp>
            <p:nvSpPr>
              <p:cNvPr id="15" name="TextBox 14">
                <a:extLst>
                  <a:ext uri="{FF2B5EF4-FFF2-40B4-BE49-F238E27FC236}">
                    <a16:creationId xmlns="" xmlns:a16="http://schemas.microsoft.com/office/drawing/2014/main" id="{CC2520EE-CC53-4C6A-92D1-0E40A1222F73}"/>
                  </a:ext>
                </a:extLst>
              </p:cNvPr>
              <p:cNvSpPr txBox="1"/>
              <p:nvPr/>
            </p:nvSpPr>
            <p:spPr>
              <a:xfrm>
                <a:off x="1028641" y="6023659"/>
                <a:ext cx="1494320"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Fargate</a:t>
                </a:r>
              </a:p>
            </p:txBody>
          </p:sp>
          <p:pic>
            <p:nvPicPr>
              <p:cNvPr id="37" name="Graphic 36">
                <a:extLst>
                  <a:ext uri="{FF2B5EF4-FFF2-40B4-BE49-F238E27FC236}">
                    <a16:creationId xmlns="" xmlns:a16="http://schemas.microsoft.com/office/drawing/2014/main" id="{85FFC7EE-5946-4350-9EEA-DBAF1B16C79A}"/>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501481" y="5480603"/>
                <a:ext cx="548640" cy="548640"/>
              </a:xfrm>
              <a:prstGeom prst="rect">
                <a:avLst/>
              </a:prstGeom>
            </p:spPr>
          </p:pic>
        </p:grpSp>
        <p:grpSp>
          <p:nvGrpSpPr>
            <p:cNvPr id="8" name="Group 7">
              <a:extLst>
                <a:ext uri="{FF2B5EF4-FFF2-40B4-BE49-F238E27FC236}">
                  <a16:creationId xmlns="" xmlns:a16="http://schemas.microsoft.com/office/drawing/2014/main" id="{DA3F3138-B41D-4795-B790-E1A3B64C1EB7}"/>
                </a:ext>
                <a:ext uri="{C183D7F6-B498-43B3-948B-1728B52AA6E4}">
                  <adec:decorative xmlns="" xmlns:adec="http://schemas.microsoft.com/office/drawing/2017/decorative" val="1"/>
                </a:ext>
              </a:extLst>
            </p:cNvPr>
            <p:cNvGrpSpPr/>
            <p:nvPr/>
          </p:nvGrpSpPr>
          <p:grpSpPr>
            <a:xfrm>
              <a:off x="5552690" y="1939786"/>
              <a:ext cx="1079142" cy="1220519"/>
              <a:chOff x="6683745" y="3366964"/>
              <a:chExt cx="1079142" cy="1220519"/>
            </a:xfrm>
          </p:grpSpPr>
          <p:sp>
            <p:nvSpPr>
              <p:cNvPr id="60" name="TextBox 59">
                <a:extLst>
                  <a:ext uri="{FF2B5EF4-FFF2-40B4-BE49-F238E27FC236}">
                    <a16:creationId xmlns="" xmlns:a16="http://schemas.microsoft.com/office/drawing/2014/main" id="{0FF5E4F9-2C06-4EAB-A6CC-22216BE1570D}"/>
                  </a:ext>
                </a:extLst>
              </p:cNvPr>
              <p:cNvSpPr txBox="1"/>
              <p:nvPr/>
            </p:nvSpPr>
            <p:spPr>
              <a:xfrm>
                <a:off x="6683745" y="3941152"/>
                <a:ext cx="1079142"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EC2</a:t>
                </a:r>
              </a:p>
            </p:txBody>
          </p:sp>
          <p:pic>
            <p:nvPicPr>
              <p:cNvPr id="62" name="Graphic 61">
                <a:extLst>
                  <a:ext uri="{FF2B5EF4-FFF2-40B4-BE49-F238E27FC236}">
                    <a16:creationId xmlns="" xmlns:a16="http://schemas.microsoft.com/office/drawing/2014/main" id="{9C43C2BA-872E-463F-9571-6591BD585A23}"/>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948996" y="3366964"/>
                <a:ext cx="548640" cy="548640"/>
              </a:xfrm>
              <a:prstGeom prst="rect">
                <a:avLst/>
              </a:prstGeom>
            </p:spPr>
          </p:pic>
        </p:grpSp>
        <p:grpSp>
          <p:nvGrpSpPr>
            <p:cNvPr id="19" name="Group 18">
              <a:extLst>
                <a:ext uri="{FF2B5EF4-FFF2-40B4-BE49-F238E27FC236}">
                  <a16:creationId xmlns="" xmlns:a16="http://schemas.microsoft.com/office/drawing/2014/main" id="{0463AA74-4136-496E-AA5F-641B30A2F60E}"/>
                </a:ext>
                <a:ext uri="{C183D7F6-B498-43B3-948B-1728B52AA6E4}">
                  <adec:decorative xmlns="" xmlns:adec="http://schemas.microsoft.com/office/drawing/2017/decorative" val="1"/>
                </a:ext>
              </a:extLst>
            </p:cNvPr>
            <p:cNvGrpSpPr/>
            <p:nvPr/>
          </p:nvGrpSpPr>
          <p:grpSpPr>
            <a:xfrm>
              <a:off x="7231823" y="2236949"/>
              <a:ext cx="1002197" cy="1207358"/>
              <a:chOff x="2786610" y="5152761"/>
              <a:chExt cx="1002197" cy="1207358"/>
            </a:xfrm>
          </p:grpSpPr>
          <p:sp>
            <p:nvSpPr>
              <p:cNvPr id="67" name="TextBox 66">
                <a:extLst>
                  <a:ext uri="{FF2B5EF4-FFF2-40B4-BE49-F238E27FC236}">
                    <a16:creationId xmlns="" xmlns:a16="http://schemas.microsoft.com/office/drawing/2014/main" id="{8D1288AE-D1E2-4B48-9DC7-D4EB8F5E136E}"/>
                  </a:ext>
                </a:extLst>
              </p:cNvPr>
              <p:cNvSpPr txBox="1"/>
              <p:nvPr/>
            </p:nvSpPr>
            <p:spPr>
              <a:xfrm>
                <a:off x="2786610" y="5713788"/>
                <a:ext cx="1002197"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Lambda</a:t>
                </a:r>
              </a:p>
            </p:txBody>
          </p:sp>
          <p:pic>
            <p:nvPicPr>
              <p:cNvPr id="68" name="Graphic 67">
                <a:extLst>
                  <a:ext uri="{FF2B5EF4-FFF2-40B4-BE49-F238E27FC236}">
                    <a16:creationId xmlns="" xmlns:a16="http://schemas.microsoft.com/office/drawing/2014/main" id="{6AE3781C-86A4-4315-9FB3-9A88C97BCF1D}"/>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3013389" y="5152761"/>
                <a:ext cx="548640" cy="548640"/>
              </a:xfrm>
              <a:prstGeom prst="rect">
                <a:avLst/>
              </a:prstGeom>
            </p:spPr>
          </p:pic>
        </p:grpSp>
        <p:grpSp>
          <p:nvGrpSpPr>
            <p:cNvPr id="9" name="Group 8">
              <a:extLst>
                <a:ext uri="{FF2B5EF4-FFF2-40B4-BE49-F238E27FC236}">
                  <a16:creationId xmlns="" xmlns:a16="http://schemas.microsoft.com/office/drawing/2014/main" id="{DA2AADB0-C52E-47FB-8891-65778AF03CBD}"/>
                </a:ext>
                <a:ext uri="{C183D7F6-B498-43B3-948B-1728B52AA6E4}">
                  <adec:decorative xmlns="" xmlns:adec="http://schemas.microsoft.com/office/drawing/2017/decorative" val="1"/>
                </a:ext>
              </a:extLst>
            </p:cNvPr>
            <p:cNvGrpSpPr/>
            <p:nvPr/>
          </p:nvGrpSpPr>
          <p:grpSpPr>
            <a:xfrm>
              <a:off x="8316203" y="3356110"/>
              <a:ext cx="1426994" cy="1229253"/>
              <a:chOff x="8652089" y="3092644"/>
              <a:chExt cx="1426994" cy="1229253"/>
            </a:xfrm>
          </p:grpSpPr>
          <p:sp>
            <p:nvSpPr>
              <p:cNvPr id="70" name="TextBox 69">
                <a:extLst>
                  <a:ext uri="{FF2B5EF4-FFF2-40B4-BE49-F238E27FC236}">
                    <a16:creationId xmlns="" xmlns:a16="http://schemas.microsoft.com/office/drawing/2014/main" id="{B48CD4B7-3733-4F06-9C91-FC10D8609BB5}"/>
                  </a:ext>
                </a:extLst>
              </p:cNvPr>
              <p:cNvSpPr txBox="1"/>
              <p:nvPr/>
            </p:nvSpPr>
            <p:spPr>
              <a:xfrm>
                <a:off x="8652089" y="3675566"/>
                <a:ext cx="1426994"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Elastic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Beanstalk</a:t>
                </a:r>
              </a:p>
            </p:txBody>
          </p:sp>
          <p:pic>
            <p:nvPicPr>
              <p:cNvPr id="71" name="Graphic 70">
                <a:extLst>
                  <a:ext uri="{FF2B5EF4-FFF2-40B4-BE49-F238E27FC236}">
                    <a16:creationId xmlns="" xmlns:a16="http://schemas.microsoft.com/office/drawing/2014/main" id="{2C07FBC0-6870-4466-843A-6DBAC22EAD77}"/>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9091266" y="3092644"/>
                <a:ext cx="548640" cy="548640"/>
              </a:xfrm>
              <a:prstGeom prst="rect">
                <a:avLst/>
              </a:prstGeom>
            </p:spPr>
          </p:pic>
        </p:grpSp>
        <p:sp>
          <p:nvSpPr>
            <p:cNvPr id="24" name="Rectangle 23">
              <a:extLst>
                <a:ext uri="{FF2B5EF4-FFF2-40B4-BE49-F238E27FC236}">
                  <a16:creationId xmlns="" xmlns:a16="http://schemas.microsoft.com/office/drawing/2014/main" id="{5D7F0F5B-531F-4F8D-8853-3A9782AE8C89}"/>
                </a:ext>
              </a:extLst>
            </p:cNvPr>
            <p:cNvSpPr/>
            <p:nvPr/>
          </p:nvSpPr>
          <p:spPr>
            <a:xfrm>
              <a:off x="5635061" y="3670002"/>
              <a:ext cx="914400" cy="914400"/>
            </a:xfrm>
            <a:prstGeom prst="rect">
              <a:avLst/>
            </a:prstGeom>
            <a:solidFill>
              <a:srgbClr val="E374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cxnSp>
          <p:nvCxnSpPr>
            <p:cNvPr id="28" name="Straight Connector 27">
              <a:extLst>
                <a:ext uri="{FF2B5EF4-FFF2-40B4-BE49-F238E27FC236}">
                  <a16:creationId xmlns="" xmlns:a16="http://schemas.microsoft.com/office/drawing/2014/main" id="{F48AF09D-4028-497C-A9F0-C3BB35490D05}"/>
                </a:ext>
              </a:extLst>
            </p:cNvPr>
            <p:cNvCxnSpPr>
              <a:cxnSpLocks/>
              <a:stCxn id="37" idx="3"/>
            </p:cNvCxnSpPr>
            <p:nvPr/>
          </p:nvCxnSpPr>
          <p:spPr>
            <a:xfrm flipV="1">
              <a:off x="3776767" y="4543617"/>
              <a:ext cx="1847328" cy="69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1192D065-0993-47F3-8CF5-36E263626F76}"/>
                </a:ext>
              </a:extLst>
            </p:cNvPr>
            <p:cNvCxnSpPr>
              <a:cxnSpLocks/>
            </p:cNvCxnSpPr>
            <p:nvPr/>
          </p:nvCxnSpPr>
          <p:spPr>
            <a:xfrm>
              <a:off x="4808284" y="3121141"/>
              <a:ext cx="826777" cy="731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80ED9A82-B7EA-4766-9185-C73A36AF4FEB}"/>
                </a:ext>
              </a:extLst>
            </p:cNvPr>
            <p:cNvCxnSpPr>
              <a:stCxn id="60" idx="2"/>
              <a:endCxn id="24" idx="0"/>
            </p:cNvCxnSpPr>
            <p:nvPr/>
          </p:nvCxnSpPr>
          <p:spPr>
            <a:xfrm>
              <a:off x="6092261" y="3160305"/>
              <a:ext cx="0" cy="509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560DD367-924C-4B3A-B0F2-F8FDBF607B03}"/>
                </a:ext>
              </a:extLst>
            </p:cNvPr>
            <p:cNvCxnSpPr>
              <a:cxnSpLocks/>
            </p:cNvCxnSpPr>
            <p:nvPr/>
          </p:nvCxnSpPr>
          <p:spPr>
            <a:xfrm flipH="1">
              <a:off x="6557843" y="3429000"/>
              <a:ext cx="772633" cy="38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A27E4639-5E09-4B9B-8F0F-57340F58B787}"/>
                </a:ext>
              </a:extLst>
            </p:cNvPr>
            <p:cNvCxnSpPr>
              <a:cxnSpLocks/>
              <a:stCxn id="71" idx="1"/>
              <a:endCxn id="24" idx="3"/>
            </p:cNvCxnSpPr>
            <p:nvPr/>
          </p:nvCxnSpPr>
          <p:spPr>
            <a:xfrm flipH="1">
              <a:off x="6549461" y="3630430"/>
              <a:ext cx="2205919" cy="496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ED8B2E55-6E43-47CC-8E2E-693A94CCECAE}"/>
                </a:ext>
              </a:extLst>
            </p:cNvPr>
            <p:cNvCxnSpPr>
              <a:cxnSpLocks/>
              <a:stCxn id="35" idx="1"/>
            </p:cNvCxnSpPr>
            <p:nvPr/>
          </p:nvCxnSpPr>
          <p:spPr>
            <a:xfrm flipH="1" flipV="1">
              <a:off x="6549463" y="4443572"/>
              <a:ext cx="1632962" cy="672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323A9951-3235-4EB8-AE14-E515F96BE646}"/>
                </a:ext>
              </a:extLst>
            </p:cNvPr>
            <p:cNvCxnSpPr>
              <a:cxnSpLocks/>
              <a:stCxn id="36" idx="0"/>
            </p:cNvCxnSpPr>
            <p:nvPr/>
          </p:nvCxnSpPr>
          <p:spPr>
            <a:xfrm flipH="1" flipV="1">
              <a:off x="6366581" y="4584402"/>
              <a:ext cx="671862" cy="879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E168CDEE-C126-41E0-B141-47D614DB2E08}"/>
                </a:ext>
              </a:extLst>
            </p:cNvPr>
            <p:cNvCxnSpPr>
              <a:cxnSpLocks/>
              <a:stCxn id="38" idx="0"/>
              <a:endCxn id="24" idx="2"/>
            </p:cNvCxnSpPr>
            <p:nvPr/>
          </p:nvCxnSpPr>
          <p:spPr>
            <a:xfrm flipV="1">
              <a:off x="5435628" y="4584402"/>
              <a:ext cx="656633" cy="50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41718004-C396-4D79-B377-C35DD48B6B94}"/>
                </a:ext>
              </a:extLst>
            </p:cNvPr>
            <p:cNvCxnSpPr>
              <a:cxnSpLocks/>
              <a:stCxn id="31" idx="3"/>
            </p:cNvCxnSpPr>
            <p:nvPr/>
          </p:nvCxnSpPr>
          <p:spPr>
            <a:xfrm>
              <a:off x="3739693" y="3742879"/>
              <a:ext cx="1895368" cy="294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2F9CEAF8-F58D-495C-8B99-79FE4E6D35DB}"/>
                </a:ext>
              </a:extLst>
            </p:cNvPr>
            <p:cNvCxnSpPr>
              <a:stCxn id="34" idx="3"/>
            </p:cNvCxnSpPr>
            <p:nvPr/>
          </p:nvCxnSpPr>
          <p:spPr>
            <a:xfrm flipV="1">
              <a:off x="2496220" y="4398125"/>
              <a:ext cx="3138841" cy="4893"/>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 xmlns:a16="http://schemas.microsoft.com/office/drawing/2014/main" id="{5F393A36-6982-4D7D-9BCA-EA5D0FD51109}"/>
              </a:ext>
              <a:ext uri="{C183D7F6-B498-43B3-948B-1728B52AA6E4}">
                <adec:decorative xmlns=""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 xmlns:a16="http://schemas.microsoft.com/office/drawing/2014/main" id="{91AAC057-146D-47F9-B8E7-2AAC595BDBA2}"/>
              </a:ext>
              <a:ext uri="{C183D7F6-B498-43B3-948B-1728B52AA6E4}">
                <adec:decorative xmlns=""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29040877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8Hl2j28C"/>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744"/>
  <p:tag name="ARTICULATE_USED_LAYOUT" val="3"/>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Academy_2019_Accessible</Template>
  <TotalTime>11158</TotalTime>
  <Words>2379</Words>
  <Application>Microsoft Office PowerPoint</Application>
  <PresentationFormat>Widescreen</PresentationFormat>
  <Paragraphs>320</Paragraphs>
  <Slides>30</Slides>
  <Notes>30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Amazon Ember</vt:lpstr>
      <vt:lpstr>Amazon Ember Light</vt:lpstr>
      <vt:lpstr>Arial</vt:lpstr>
      <vt:lpstr>Calibri</vt:lpstr>
      <vt:lpstr>Lucida Console</vt:lpstr>
      <vt:lpstr>Office Theme</vt:lpstr>
      <vt:lpstr>1_Office Theme</vt:lpstr>
      <vt:lpstr>Intro to Cloud Computing CS4037 (BCS-6A) Lecture 03</vt:lpstr>
      <vt:lpstr> Module 1: Cloud Concepts Overview</vt:lpstr>
      <vt:lpstr>Section 3: Introduction to Amazon Web Services (AWS)</vt:lpstr>
      <vt:lpstr>What are web services?</vt:lpstr>
      <vt:lpstr>What is AWS?</vt:lpstr>
      <vt:lpstr>What is AWS?</vt:lpstr>
      <vt:lpstr>What is AWS?</vt:lpstr>
      <vt:lpstr>Categories of AWS services</vt:lpstr>
      <vt:lpstr>Choosing a service</vt:lpstr>
      <vt:lpstr>Choosing a service (Cont.)</vt:lpstr>
      <vt:lpstr>Choosing a service (Cont.)</vt:lpstr>
      <vt:lpstr>Services covered in this course</vt:lpstr>
      <vt:lpstr>Three ways to interact with AWS</vt:lpstr>
      <vt:lpstr>Section 3 key takeaways</vt:lpstr>
      <vt:lpstr>Section 4: Moving to the AWS Cloud – The AWS Cloud Adoption Framework (AWS CAF)</vt:lpstr>
      <vt:lpstr>Why AWS CAF?</vt:lpstr>
      <vt:lpstr>Why AWS CAF?</vt:lpstr>
      <vt:lpstr>AWS Cloud Adoption Framework (AWS CAF)</vt:lpstr>
      <vt:lpstr>Six core perspectives</vt:lpstr>
      <vt:lpstr>Business perspective</vt:lpstr>
      <vt:lpstr>People perspective</vt:lpstr>
      <vt:lpstr>Governance perspective</vt:lpstr>
      <vt:lpstr>Platform perspective</vt:lpstr>
      <vt:lpstr>Security perspective</vt:lpstr>
      <vt:lpstr>Operations perspective</vt:lpstr>
      <vt:lpstr>Section 4 key takeaways</vt:lpstr>
      <vt:lpstr>Module wrap-up</vt:lpstr>
      <vt:lpstr>Module summary                                                     </vt:lpstr>
      <vt:lpstr>Additional resources</vt:lpstr>
      <vt:lpstr>Thank You</vt:lpstr>
    </vt:vector>
  </TitlesOfParts>
  <Company>Amazon Corporate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Melissa</dc:creator>
  <cp:keywords>v 2.0.0</cp:keywords>
  <cp:lastModifiedBy>Danyal</cp:lastModifiedBy>
  <cp:revision>681</cp:revision>
  <cp:lastPrinted>2018-12-10T23:37:28Z</cp:lastPrinted>
  <dcterms:created xsi:type="dcterms:W3CDTF">2019-09-17T20:22:09Z</dcterms:created>
  <dcterms:modified xsi:type="dcterms:W3CDTF">2023-02-07T09:04:15Z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